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5" r:id="rId2"/>
    <p:sldId id="273" r:id="rId3"/>
    <p:sldId id="270" r:id="rId4"/>
    <p:sldId id="271" r:id="rId5"/>
    <p:sldId id="272" r:id="rId6"/>
    <p:sldId id="257" r:id="rId7"/>
    <p:sldId id="284" r:id="rId8"/>
    <p:sldId id="259" r:id="rId9"/>
    <p:sldId id="266" r:id="rId10"/>
    <p:sldId id="277" r:id="rId11"/>
    <p:sldId id="280" r:id="rId12"/>
    <p:sldId id="282" r:id="rId13"/>
    <p:sldId id="279" r:id="rId14"/>
    <p:sldId id="269" r:id="rId15"/>
    <p:sldId id="268" r:id="rId16"/>
    <p:sldId id="274" r:id="rId17"/>
    <p:sldId id="283" r:id="rId18"/>
    <p:sldId id="286" r:id="rId19"/>
    <p:sldId id="264" r:id="rId20"/>
  </p:sldIdLst>
  <p:sldSz cx="9144000" cy="6858000" type="screen4x3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B7E1-B26A-4AEA-ADE7-E505E7E5CEB5}" type="datetimeFigureOut">
              <a:rPr lang="be-BY" smtClean="0"/>
              <a:pPr/>
              <a:t>22.01.2015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0130-DBAC-4ECD-9CC6-1F8063454809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B7E1-B26A-4AEA-ADE7-E505E7E5CEB5}" type="datetimeFigureOut">
              <a:rPr lang="be-BY" smtClean="0"/>
              <a:pPr/>
              <a:t>22.01.2015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0130-DBAC-4ECD-9CC6-1F8063454809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B7E1-B26A-4AEA-ADE7-E505E7E5CEB5}" type="datetimeFigureOut">
              <a:rPr lang="be-BY" smtClean="0"/>
              <a:pPr/>
              <a:t>22.01.2015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0130-DBAC-4ECD-9CC6-1F8063454809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B7E1-B26A-4AEA-ADE7-E505E7E5CEB5}" type="datetimeFigureOut">
              <a:rPr lang="be-BY" smtClean="0"/>
              <a:pPr/>
              <a:t>22.01.2015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0130-DBAC-4ECD-9CC6-1F8063454809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B7E1-B26A-4AEA-ADE7-E505E7E5CEB5}" type="datetimeFigureOut">
              <a:rPr lang="be-BY" smtClean="0"/>
              <a:pPr/>
              <a:t>22.01.2015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0130-DBAC-4ECD-9CC6-1F8063454809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B7E1-B26A-4AEA-ADE7-E505E7E5CEB5}" type="datetimeFigureOut">
              <a:rPr lang="be-BY" smtClean="0"/>
              <a:pPr/>
              <a:t>22.01.2015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0130-DBAC-4ECD-9CC6-1F8063454809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B7E1-B26A-4AEA-ADE7-E505E7E5CEB5}" type="datetimeFigureOut">
              <a:rPr lang="be-BY" smtClean="0"/>
              <a:pPr/>
              <a:t>22.01.2015</a:t>
            </a:fld>
            <a:endParaRPr lang="be-BY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0130-DBAC-4ECD-9CC6-1F8063454809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B7E1-B26A-4AEA-ADE7-E505E7E5CEB5}" type="datetimeFigureOut">
              <a:rPr lang="be-BY" smtClean="0"/>
              <a:pPr/>
              <a:t>22.01.2015</a:t>
            </a:fld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0130-DBAC-4ECD-9CC6-1F8063454809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B7E1-B26A-4AEA-ADE7-E505E7E5CEB5}" type="datetimeFigureOut">
              <a:rPr lang="be-BY" smtClean="0"/>
              <a:pPr/>
              <a:t>22.01.2015</a:t>
            </a:fld>
            <a:endParaRPr lang="be-BY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0130-DBAC-4ECD-9CC6-1F8063454809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B7E1-B26A-4AEA-ADE7-E505E7E5CEB5}" type="datetimeFigureOut">
              <a:rPr lang="be-BY" smtClean="0"/>
              <a:pPr/>
              <a:t>22.01.2015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0130-DBAC-4ECD-9CC6-1F8063454809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B7E1-B26A-4AEA-ADE7-E505E7E5CEB5}" type="datetimeFigureOut">
              <a:rPr lang="be-BY" smtClean="0"/>
              <a:pPr/>
              <a:t>22.01.2015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0130-DBAC-4ECD-9CC6-1F8063454809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9000"/>
            <a:lum/>
          </a:blip>
          <a:srcRect/>
          <a:stretch>
            <a:fillRect l="-16000" r="-37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7B7E1-B26A-4AEA-ADE7-E505E7E5CEB5}" type="datetimeFigureOut">
              <a:rPr lang="be-BY" smtClean="0"/>
              <a:pPr/>
              <a:t>22.01.2015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70130-DBAC-4ECD-9CC6-1F8063454809}" type="slidenum">
              <a:rPr lang="be-BY" smtClean="0"/>
              <a:pPr/>
              <a:t>‹#›</a:t>
            </a:fld>
            <a:endParaRPr lang="be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6000" r="-37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5364088" cy="1470025"/>
          </a:xfrm>
        </p:spPr>
        <p:txBody>
          <a:bodyPr>
            <a:no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открытый урок по обществоведению, 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9 класс</a:t>
            </a:r>
            <a:endParaRPr lang="be-BY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92717002a5d02ad36e10dc6e82c0304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1043390"/>
            <a:ext cx="7529298" cy="581461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Гимнастика для глаз:</a:t>
            </a:r>
          </a:p>
          <a:p>
            <a:pPr algn="ctr">
              <a:buNone/>
            </a:pPr>
            <a:endParaRPr lang="be-BY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260648"/>
            <a:ext cx="36744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Антракт!</a:t>
            </a:r>
            <a:endParaRPr lang="be-BY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276872"/>
            <a:ext cx="7718610" cy="3842526"/>
          </a:xfrm>
          <a:prstGeom prst="rect">
            <a:avLst/>
          </a:prstGeom>
        </p:spPr>
      </p:pic>
      <p:pic>
        <p:nvPicPr>
          <p:cNvPr id="9" name="Рисунок 8" descr="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348880"/>
            <a:ext cx="7949683" cy="3816424"/>
          </a:xfrm>
          <a:prstGeom prst="rect">
            <a:avLst/>
          </a:prstGeom>
        </p:spPr>
      </p:pic>
      <p:pic>
        <p:nvPicPr>
          <p:cNvPr id="10" name="Рисунок 9" descr="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348880"/>
            <a:ext cx="7949683" cy="3816424"/>
          </a:xfrm>
          <a:prstGeom prst="rect">
            <a:avLst/>
          </a:prstGeom>
        </p:spPr>
      </p:pic>
      <p:pic>
        <p:nvPicPr>
          <p:cNvPr id="11" name="Рисунок 10" descr="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348880"/>
            <a:ext cx="7920880" cy="3821903"/>
          </a:xfrm>
          <a:prstGeom prst="rect">
            <a:avLst/>
          </a:prstGeom>
        </p:spPr>
      </p:pic>
      <p:pic>
        <p:nvPicPr>
          <p:cNvPr id="12" name="Рисунок 11" descr="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2204864"/>
            <a:ext cx="7949683" cy="396044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2" cstate="print"/>
          <a:srcRect t="9488" b="11448"/>
          <a:stretch>
            <a:fillRect/>
          </a:stretch>
        </p:blipFill>
        <p:spPr>
          <a:xfrm>
            <a:off x="5292080" y="4005064"/>
            <a:ext cx="3456384" cy="2016224"/>
          </a:xfrm>
          <a:prstGeom prst="rect">
            <a:avLst/>
          </a:prstGeom>
        </p:spPr>
      </p:pic>
      <p:pic>
        <p:nvPicPr>
          <p:cNvPr id="10" name="Рисунок 9" descr="0_bd682_b5623050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5891" y="1844824"/>
            <a:ext cx="3505119" cy="1800200"/>
          </a:xfrm>
          <a:prstGeom prst="rect">
            <a:avLst/>
          </a:prstGeom>
        </p:spPr>
      </p:pic>
      <p:pic>
        <p:nvPicPr>
          <p:cNvPr id="8" name="Рисунок 7" descr="бел.png"/>
          <p:cNvPicPr>
            <a:picLocks noChangeAspect="1"/>
          </p:cNvPicPr>
          <p:nvPr/>
        </p:nvPicPr>
        <p:blipFill>
          <a:blip r:embed="rId4" cstate="print"/>
          <a:srcRect b="18253"/>
          <a:stretch>
            <a:fillRect/>
          </a:stretch>
        </p:blipFill>
        <p:spPr>
          <a:xfrm>
            <a:off x="179512" y="4005064"/>
            <a:ext cx="3528392" cy="1994347"/>
          </a:xfrm>
          <a:prstGeom prst="rect">
            <a:avLst/>
          </a:prstGeom>
        </p:spPr>
      </p:pic>
      <p:pic>
        <p:nvPicPr>
          <p:cNvPr id="7" name="Рисунок 6" descr="3829025_large.jpg"/>
          <p:cNvPicPr>
            <a:picLocks noChangeAspect="1"/>
          </p:cNvPicPr>
          <p:nvPr/>
        </p:nvPicPr>
        <p:blipFill>
          <a:blip r:embed="rId5" cstate="print"/>
          <a:srcRect b="19717"/>
          <a:stretch>
            <a:fillRect/>
          </a:stretch>
        </p:blipFill>
        <p:spPr>
          <a:xfrm>
            <a:off x="179512" y="1772816"/>
            <a:ext cx="3528392" cy="1872208"/>
          </a:xfrm>
          <a:prstGeom prst="rect">
            <a:avLst/>
          </a:prstGeom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e-BY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67142" y="1989422"/>
            <a:ext cx="351872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равнина, лес, болото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6124" y="4272771"/>
            <a:ext cx="318228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анятия, жилище,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одежда, кухня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436096" y="1557953"/>
            <a:ext cx="338417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364088" y="4160113"/>
            <a:ext cx="33123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елорусский язык, традиции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000410_7048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5127340"/>
            <a:ext cx="2441848" cy="173066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131840" y="5373216"/>
            <a:ext cx="27363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границе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Западной Европы и России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187624" y="1196752"/>
            <a:ext cx="1224136" cy="79208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5" name="Стрелка вниз 14"/>
          <p:cNvSpPr/>
          <p:nvPr/>
        </p:nvSpPr>
        <p:spPr>
          <a:xfrm>
            <a:off x="6516216" y="3429000"/>
            <a:ext cx="1224136" cy="864096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6" name="Стрелка вниз 15"/>
          <p:cNvSpPr/>
          <p:nvPr/>
        </p:nvSpPr>
        <p:spPr>
          <a:xfrm>
            <a:off x="1331640" y="3356992"/>
            <a:ext cx="1224136" cy="864096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7" name="Стрелка вниз 16"/>
          <p:cNvSpPr/>
          <p:nvPr/>
        </p:nvSpPr>
        <p:spPr>
          <a:xfrm>
            <a:off x="6516216" y="1196752"/>
            <a:ext cx="1224136" cy="864096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8" name="Стрелка углом вверх 17"/>
          <p:cNvSpPr/>
          <p:nvPr/>
        </p:nvSpPr>
        <p:spPr>
          <a:xfrm>
            <a:off x="5868144" y="5589240"/>
            <a:ext cx="1584176" cy="1008112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Стрелка углом вверх 18"/>
          <p:cNvSpPr/>
          <p:nvPr/>
        </p:nvSpPr>
        <p:spPr>
          <a:xfrm flipH="1">
            <a:off x="1475656" y="5589240"/>
            <a:ext cx="1728192" cy="1008112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e-BY"/>
          </a:p>
        </p:txBody>
      </p:sp>
      <p:sp>
        <p:nvSpPr>
          <p:cNvPr id="5" name="WordArt 1"/>
          <p:cNvSpPr>
            <a:spLocks noChangeArrowheads="1" noChangeShapeType="1" noTextEdit="1"/>
          </p:cNvSpPr>
          <p:nvPr/>
        </p:nvSpPr>
        <p:spPr bwMode="auto">
          <a:xfrm>
            <a:off x="395536" y="2060848"/>
            <a:ext cx="2924175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be-BY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Природная среда:</a:t>
            </a:r>
            <a:endParaRPr lang="be-BY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323528" y="4149080"/>
            <a:ext cx="3240360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be-BY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Хозяйственная жизнь: </a:t>
            </a:r>
            <a:endParaRPr lang="be-BY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5364088" y="1988840"/>
            <a:ext cx="3240360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be-BY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Самостоятельное </a:t>
            </a:r>
            <a:endParaRPr lang="be-BY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e-BY"/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5580112" y="2420888"/>
            <a:ext cx="2924175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be-BY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государство: </a:t>
            </a:r>
            <a:endParaRPr lang="be-BY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2860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5436096" y="4149080"/>
            <a:ext cx="3069779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be-BY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Духовная культура </a:t>
            </a:r>
            <a:endParaRPr lang="be-BY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3528" y="332656"/>
            <a:ext cx="8448601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УСЛОВИЯ ФОРМИРОВАНИЯ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НАЦИОНАЛЬНОЙ КУЛЬТУРЫ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188.jpg"/>
          <p:cNvPicPr>
            <a:picLocks noChangeAspect="1"/>
          </p:cNvPicPr>
          <p:nvPr/>
        </p:nvPicPr>
        <p:blipFill>
          <a:blip r:embed="rId2" cstate="print"/>
          <a:srcRect l="22930" r="22930"/>
          <a:stretch>
            <a:fillRect/>
          </a:stretch>
        </p:blipFill>
        <p:spPr>
          <a:xfrm>
            <a:off x="1475656" y="1844824"/>
            <a:ext cx="1584176" cy="2194560"/>
          </a:xfrm>
          <a:prstGeom prst="rect">
            <a:avLst/>
          </a:prstGeom>
        </p:spPr>
      </p:pic>
      <p:pic>
        <p:nvPicPr>
          <p:cNvPr id="29" name="Рисунок 28" descr="682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44824"/>
            <a:ext cx="1520957" cy="1140718"/>
          </a:xfrm>
          <a:prstGeom prst="rect">
            <a:avLst/>
          </a:prstGeom>
        </p:spPr>
      </p:pic>
      <p:pic>
        <p:nvPicPr>
          <p:cNvPr id="22" name="Рисунок 21" descr="57127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24944"/>
            <a:ext cx="1918613" cy="989285"/>
          </a:xfrm>
          <a:prstGeom prst="rect">
            <a:avLst/>
          </a:prstGeom>
        </p:spPr>
      </p:pic>
      <p:pic>
        <p:nvPicPr>
          <p:cNvPr id="33" name="Рисунок 32" descr="скачанные файлы.jpg"/>
          <p:cNvPicPr>
            <a:picLocks noChangeAspect="1"/>
          </p:cNvPicPr>
          <p:nvPr/>
        </p:nvPicPr>
        <p:blipFill>
          <a:blip r:embed="rId5" cstate="print"/>
          <a:srcRect r="17454"/>
          <a:stretch>
            <a:fillRect/>
          </a:stretch>
        </p:blipFill>
        <p:spPr>
          <a:xfrm>
            <a:off x="7954453" y="2708920"/>
            <a:ext cx="1189547" cy="1961376"/>
          </a:xfrm>
          <a:prstGeom prst="rect">
            <a:avLst/>
          </a:prstGeom>
        </p:spPr>
      </p:pic>
      <p:pic>
        <p:nvPicPr>
          <p:cNvPr id="32" name="Рисунок 31" descr="star_wars.jpg"/>
          <p:cNvPicPr>
            <a:picLocks noChangeAspect="1"/>
          </p:cNvPicPr>
          <p:nvPr/>
        </p:nvPicPr>
        <p:blipFill>
          <a:blip r:embed="rId6" cstate="print"/>
          <a:srcRect r="9605" b="11840"/>
          <a:stretch>
            <a:fillRect/>
          </a:stretch>
        </p:blipFill>
        <p:spPr>
          <a:xfrm>
            <a:off x="4860032" y="5229201"/>
            <a:ext cx="2304256" cy="1628800"/>
          </a:xfrm>
          <a:prstGeom prst="rect">
            <a:avLst/>
          </a:prstGeom>
        </p:spPr>
      </p:pic>
      <p:pic>
        <p:nvPicPr>
          <p:cNvPr id="30" name="Рисунок 29" descr="kinogallery_com_Ava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28250" y="3861048"/>
            <a:ext cx="2315749" cy="1736812"/>
          </a:xfrm>
          <a:prstGeom prst="rect">
            <a:avLst/>
          </a:prstGeom>
        </p:spPr>
      </p:pic>
      <p:pic>
        <p:nvPicPr>
          <p:cNvPr id="28" name="Рисунок 27" descr="395326_origina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67744" y="5248118"/>
            <a:ext cx="2417506" cy="1609882"/>
          </a:xfrm>
          <a:prstGeom prst="rect">
            <a:avLst/>
          </a:prstGeom>
        </p:spPr>
      </p:pic>
      <p:pic>
        <p:nvPicPr>
          <p:cNvPr id="23" name="Рисунок 22" descr="000491_202029_8.jpg"/>
          <p:cNvPicPr>
            <a:picLocks noChangeAspect="1"/>
          </p:cNvPicPr>
          <p:nvPr/>
        </p:nvPicPr>
        <p:blipFill>
          <a:blip r:embed="rId9" cstate="print"/>
          <a:srcRect b="7764"/>
          <a:stretch>
            <a:fillRect/>
          </a:stretch>
        </p:blipFill>
        <p:spPr>
          <a:xfrm>
            <a:off x="0" y="3761656"/>
            <a:ext cx="2358543" cy="3096344"/>
          </a:xfrm>
          <a:prstGeom prst="rect">
            <a:avLst/>
          </a:prstGeom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e-BY"/>
          </a:p>
        </p:txBody>
      </p:sp>
      <p:sp>
        <p:nvSpPr>
          <p:cNvPr id="5121" name="Line 1"/>
          <p:cNvSpPr>
            <a:spLocks noChangeShapeType="1"/>
          </p:cNvSpPr>
          <p:nvPr/>
        </p:nvSpPr>
        <p:spPr bwMode="auto">
          <a:xfrm>
            <a:off x="3200400" y="623888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67544" y="0"/>
            <a:ext cx="7992888" cy="95410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ИСТОРИЧЕСКИЕ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ВЫЗОВЫ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БЕЛОРУССКОЙ КУЛЬТУРЕ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556792"/>
            <a:ext cx="3990005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Положительные </a:t>
            </a:r>
            <a:endParaRPr lang="be-BY" sz="36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1556792"/>
            <a:ext cx="3611893" cy="584775"/>
          </a:xfrm>
          <a:prstGeom prst="rect">
            <a:avLst/>
          </a:prstGeom>
          <a:solidFill>
            <a:schemeClr val="bg2">
              <a:lumMod val="2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Отрицательные</a:t>
            </a:r>
            <a:endParaRPr lang="be-BY" sz="32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2809875" y="82550"/>
            <a:ext cx="62230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4860032" y="2504363"/>
            <a:ext cx="2880320" cy="2785378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Нравственный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5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кризис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Правовой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5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нигилизм</a:t>
            </a:r>
            <a:r>
              <a:rPr kumimoji="0" lang="be-BY" sz="25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5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Нашествие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5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500" b="1" dirty="0" smtClean="0">
                <a:solidFill>
                  <a:schemeClr val="bg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5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массовой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5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культуры</a:t>
            </a:r>
            <a:r>
              <a:rPr lang="ru-RU" sz="2500" b="1" dirty="0" smtClean="0">
                <a:solidFill>
                  <a:schemeClr val="bg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be-BY" sz="2500" b="1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1187624" y="908720"/>
            <a:ext cx="648072" cy="79208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25" name="Стрелка вниз 24"/>
          <p:cNvSpPr/>
          <p:nvPr/>
        </p:nvSpPr>
        <p:spPr>
          <a:xfrm>
            <a:off x="7236296" y="908720"/>
            <a:ext cx="648072" cy="792088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pic>
        <p:nvPicPr>
          <p:cNvPr id="31" name="Рисунок 30" descr="shrek_36.jpg"/>
          <p:cNvPicPr>
            <a:picLocks noChangeAspect="1"/>
          </p:cNvPicPr>
          <p:nvPr/>
        </p:nvPicPr>
        <p:blipFill>
          <a:blip r:embed="rId10" cstate="print"/>
          <a:srcRect l="6245" b="25839"/>
          <a:stretch>
            <a:fillRect/>
          </a:stretch>
        </p:blipFill>
        <p:spPr>
          <a:xfrm>
            <a:off x="6981986" y="5489848"/>
            <a:ext cx="2162014" cy="1368152"/>
          </a:xfrm>
          <a:prstGeom prst="rect">
            <a:avLst/>
          </a:prstGeom>
        </p:spPr>
      </p:pic>
      <p:sp>
        <p:nvSpPr>
          <p:cNvPr id="20" name="Стрелка углом 19"/>
          <p:cNvSpPr/>
          <p:nvPr/>
        </p:nvSpPr>
        <p:spPr>
          <a:xfrm flipH="1" flipV="1">
            <a:off x="7380312" y="2060848"/>
            <a:ext cx="792088" cy="2088232"/>
          </a:xfrm>
          <a:prstGeom prst="bentArrow">
            <a:avLst>
              <a:gd name="adj1" fmla="val 35947"/>
              <a:gd name="adj2" fmla="val 29561"/>
              <a:gd name="adj3" fmla="val 25000"/>
              <a:gd name="adj4" fmla="val 58346"/>
            </a:avLst>
          </a:prstGeom>
          <a:solidFill>
            <a:schemeClr val="bg2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>
              <a:solidFill>
                <a:schemeClr val="tx1"/>
              </a:solidFill>
            </a:endParaRP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1547664" y="2492896"/>
            <a:ext cx="3132856" cy="280076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Национальный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суверенитет </a:t>
            </a:r>
            <a:endParaRPr lang="ru-RU" sz="22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Возрождение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национальной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культуры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Доступность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достижений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мировой культуры</a:t>
            </a:r>
            <a:r>
              <a:rPr kumimoji="0" lang="be-BY" sz="2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7" name="Стрелка углом 26"/>
          <p:cNvSpPr/>
          <p:nvPr/>
        </p:nvSpPr>
        <p:spPr>
          <a:xfrm flipV="1">
            <a:off x="971600" y="2132856"/>
            <a:ext cx="864096" cy="2088232"/>
          </a:xfrm>
          <a:prstGeom prst="bentArrow">
            <a:avLst>
              <a:gd name="adj1" fmla="val 35947"/>
              <a:gd name="adj2" fmla="val 29561"/>
              <a:gd name="adj3" fmla="val 25000"/>
              <a:gd name="adj4" fmla="val 5834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137" grpId="0" animBg="1"/>
      <p:bldP spid="24" grpId="0" animBg="1"/>
      <p:bldP spid="25" grpId="0" animBg="1"/>
      <p:bldP spid="20" grpId="0" animBg="1"/>
      <p:bldP spid="5135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lower_redblack_ag1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1196752"/>
            <a:ext cx="5378186" cy="56612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hardEdge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aramond" pitchFamily="18" charset="0"/>
              </a:rPr>
              <a:t>Признаки белорусской </a:t>
            </a:r>
            <a:r>
              <a:rPr lang="ru-RU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Garamond" pitchFamily="18" charset="0"/>
              </a:rPr>
              <a:t>духовной культуры</a:t>
            </a:r>
            <a:endParaRPr lang="be-BY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084168" y="2348880"/>
            <a:ext cx="2808312" cy="95410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БЕЛОРУССКИЕ ОБЫЧАИ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7092280" y="1268760"/>
            <a:ext cx="1152128" cy="11521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2420888"/>
            <a:ext cx="2952328" cy="95410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БЕЛОРУССКИЙ ЯЗЫК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187624" y="1268760"/>
            <a:ext cx="1152128" cy="11521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51520" y="4653136"/>
            <a:ext cx="2952327" cy="95410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БЕЛОРУССКИЙ ФОЛЬКЛОР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156176" y="4509701"/>
            <a:ext cx="2736304" cy="95410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БЕЛОРУССКИЙ МЕНТАЛИТЕТ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углом 12"/>
          <p:cNvSpPr/>
          <p:nvPr/>
        </p:nvSpPr>
        <p:spPr>
          <a:xfrm flipV="1">
            <a:off x="5220072" y="1340768"/>
            <a:ext cx="1008112" cy="3960440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>
              <a:solidFill>
                <a:schemeClr val="tx1"/>
              </a:solidFill>
            </a:endParaRPr>
          </a:p>
        </p:txBody>
      </p:sp>
      <p:sp>
        <p:nvSpPr>
          <p:cNvPr id="14" name="Стрелка углом 13"/>
          <p:cNvSpPr/>
          <p:nvPr/>
        </p:nvSpPr>
        <p:spPr>
          <a:xfrm flipH="1" flipV="1">
            <a:off x="3203848" y="1340768"/>
            <a:ext cx="1008112" cy="3960440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>
              <a:solidFill>
                <a:schemeClr val="tx1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79512" y="5980058"/>
            <a:ext cx="8802883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 ИЗ ЭТОГО СОХРАНИТОСЬ В НАШИ ДНИ?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8" grpId="0" animBg="1"/>
      <p:bldP spid="2049" grpId="0" animBg="1"/>
      <p:bldP spid="7" grpId="0" animBg="1"/>
      <p:bldP spid="2051" grpId="0" animBg="1"/>
      <p:bldP spid="2052" grpId="0" animBg="1"/>
      <p:bldP spid="13" grpId="0" animBg="1"/>
      <p:bldP spid="14" grpId="0" animBg="1"/>
      <p:bldP spid="20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Новый рисунок.bmp"/>
          <p:cNvPicPr>
            <a:picLocks noChangeAspect="1"/>
          </p:cNvPicPr>
          <p:nvPr/>
        </p:nvPicPr>
        <p:blipFill>
          <a:blip r:embed="rId2" cstate="print"/>
          <a:srcRect l="15351" t="6579" r="15350" b="7980"/>
          <a:stretch>
            <a:fillRect/>
          </a:stretch>
        </p:blipFill>
        <p:spPr>
          <a:xfrm>
            <a:off x="0" y="0"/>
            <a:ext cx="9205850" cy="6858000"/>
          </a:xfrm>
          <a:prstGeom prst="rect">
            <a:avLst/>
          </a:prstGeom>
        </p:spPr>
      </p:pic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1979712" y="188640"/>
            <a:ext cx="5400600" cy="14371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be-BY" sz="3600" kern="10" spc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Подумайте!</a:t>
            </a:r>
            <a:endParaRPr lang="be-BY" sz="3600" kern="10" spc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e-BY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28600" y="61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0" y="4221088"/>
            <a:ext cx="9144000" cy="158417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be-BY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Как белорусские пословицы </a:t>
            </a:r>
            <a:endParaRPr lang="be-BY" sz="3600" kern="10" spc="0" dirty="0">
              <a:ln w="9525">
                <a:noFill/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e-BY"/>
          </a:p>
        </p:txBody>
      </p:sp>
      <p:sp>
        <p:nvSpPr>
          <p:cNvPr id="25607" name="WordArt 7"/>
          <p:cNvSpPr>
            <a:spLocks noChangeArrowheads="1" noChangeShapeType="1" noTextEdit="1"/>
          </p:cNvSpPr>
          <p:nvPr/>
        </p:nvSpPr>
        <p:spPr bwMode="auto">
          <a:xfrm>
            <a:off x="0" y="5445224"/>
            <a:ext cx="9144000" cy="141277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be-BY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отражают менталитет нашего народа?</a:t>
            </a:r>
            <a:endParaRPr lang="be-BY" sz="3600" kern="10" spc="0" dirty="0">
              <a:ln w="9525">
                <a:noFill/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22860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6" grpId="0"/>
      <p:bldP spid="256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4" name="Рисунок 3" descr="Новый рисунок (2).bmp"/>
          <p:cNvPicPr>
            <a:picLocks noChangeAspect="1"/>
          </p:cNvPicPr>
          <p:nvPr/>
        </p:nvPicPr>
        <p:blipFill>
          <a:blip r:embed="rId2" cstate="print"/>
          <a:srcRect l="15351" t="7980" r="15350" b="7980"/>
          <a:stretch>
            <a:fillRect/>
          </a:stretch>
        </p:blipFill>
        <p:spPr>
          <a:xfrm>
            <a:off x="0" y="0"/>
            <a:ext cx="9148058" cy="6858000"/>
          </a:xfrm>
          <a:prstGeom prst="rect">
            <a:avLst/>
          </a:prstGeom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331640" y="117693"/>
            <a:ext cx="72008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Не будзь горкі і не будзь салодкі: горкага праплююць, а салодкага праглынуць.</a:t>
            </a:r>
            <a:endParaRPr kumimoji="0" lang="be-BY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Лепшая радня – свая раўня.</a:t>
            </a:r>
            <a:endParaRPr kumimoji="0" lang="be-BY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На чым вазку едзешь, таму і песенькі спывай.</a:t>
            </a:r>
            <a:endParaRPr kumimoji="0" lang="be-BY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Лішняга і свінні не ядуць.</a:t>
            </a:r>
            <a:endParaRPr kumimoji="0" lang="be-BY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Char char="q"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Якое дрэва, такі і клін, які бацька, такі сын.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Char char="q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cs typeface="Arial" pitchFamily="34" charset="0"/>
              </a:rPr>
              <a:t>Не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cs typeface="Arial" pitchFamily="34" charset="0"/>
              </a:rPr>
              <a:t> дай Бог </a:t>
            </a:r>
            <a:r>
              <a:rPr kumimoji="0" lang="be-BY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cs typeface="Arial" pitchFamily="34" charset="0"/>
              </a:rPr>
              <a:t>свінне рогі, а мужыку панства</a:t>
            </a:r>
            <a:endParaRPr kumimoji="0" lang="be-BY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Паміраць збірайся, а жыта сей.</a:t>
            </a:r>
            <a:endParaRPr kumimoji="0" lang="be-BY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Захочаш сабаку ударыць  – палку знойдзеш.</a:t>
            </a:r>
            <a:endParaRPr kumimoji="0" lang="be-BY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Высокія парогі не на нашыя ногі.</a:t>
            </a:r>
            <a:endParaRPr kumimoji="0" lang="be-BY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Дзе госць, там і Бог ёсць.</a:t>
            </a:r>
            <a:endParaRPr kumimoji="0" lang="be-BY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Брахаць – не цэпам махаць.</a:t>
            </a:r>
            <a:endParaRPr kumimoji="0" lang="be-BY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Не сунь носа у чужое проса.</a:t>
            </a:r>
            <a:endParaRPr kumimoji="0" lang="be-BY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Адклад не ідзе ў лад.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Хто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дбае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той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мае.</a:t>
            </a:r>
            <a:endParaRPr kumimoji="0" lang="be-BY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4" name="Содержимое 3" descr="Новый рисунок (1).bmp"/>
          <p:cNvPicPr>
            <a:picLocks noChangeAspect="1"/>
          </p:cNvPicPr>
          <p:nvPr/>
        </p:nvPicPr>
        <p:blipFill>
          <a:blip r:embed="rId2" cstate="print"/>
          <a:srcRect l="20481" t="8587" r="20482" b="11863"/>
          <a:stretch>
            <a:fillRect/>
          </a:stretch>
        </p:blipFill>
        <p:spPr>
          <a:xfrm>
            <a:off x="0" y="-1"/>
            <a:ext cx="9144000" cy="6927273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908720"/>
            <a:ext cx="774136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 каких чертах </a:t>
            </a:r>
            <a:r>
              <a:rPr lang="ru-RU" sz="4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белорусского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менталитета говорит байка: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«Мужик собрал сено и сложил стог. На следующий день приходит и видит, что стог горит. Он обвёл его взглядом и добавил: ну ещё и мышей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ляснуло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!»?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3.jpg"/>
          <p:cNvPicPr>
            <a:picLocks noChangeAspect="1"/>
          </p:cNvPicPr>
          <p:nvPr/>
        </p:nvPicPr>
        <p:blipFill>
          <a:blip r:embed="rId2" cstate="print"/>
          <a:srcRect l="8550" r="11821"/>
          <a:stretch>
            <a:fillRect/>
          </a:stretch>
        </p:blipFill>
        <p:spPr>
          <a:xfrm rot="20482430">
            <a:off x="4654242" y="4556139"/>
            <a:ext cx="2934146" cy="2348880"/>
          </a:xfrm>
          <a:prstGeom prst="rect">
            <a:avLst/>
          </a:prstGeom>
        </p:spPr>
      </p:pic>
      <p:pic>
        <p:nvPicPr>
          <p:cNvPr id="7" name="Рисунок 6" descr="03.jpg"/>
          <p:cNvPicPr>
            <a:picLocks noChangeAspect="1"/>
          </p:cNvPicPr>
          <p:nvPr/>
        </p:nvPicPr>
        <p:blipFill>
          <a:blip r:embed="rId3" cstate="print"/>
          <a:srcRect l="23451" r="12331"/>
          <a:stretch>
            <a:fillRect/>
          </a:stretch>
        </p:blipFill>
        <p:spPr>
          <a:xfrm rot="21167719">
            <a:off x="130715" y="386135"/>
            <a:ext cx="2140874" cy="2219325"/>
          </a:xfrm>
          <a:prstGeom prst="rect">
            <a:avLst/>
          </a:prstGeom>
        </p:spPr>
      </p:pic>
      <p:pic>
        <p:nvPicPr>
          <p:cNvPr id="12" name="Рисунок 11" descr="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15">
            <a:off x="1594932" y="392174"/>
            <a:ext cx="2880320" cy="2160240"/>
          </a:xfrm>
          <a:prstGeom prst="rect">
            <a:avLst/>
          </a:prstGeom>
        </p:spPr>
      </p:pic>
      <p:pic>
        <p:nvPicPr>
          <p:cNvPr id="6" name="Рисунок 5" descr="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413074">
            <a:off x="3549772" y="88890"/>
            <a:ext cx="3331567" cy="2221045"/>
          </a:xfrm>
          <a:prstGeom prst="rect">
            <a:avLst/>
          </a:prstGeom>
        </p:spPr>
      </p:pic>
      <p:pic>
        <p:nvPicPr>
          <p:cNvPr id="5" name="Рисунок 4" descr="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494100">
            <a:off x="6005261" y="442336"/>
            <a:ext cx="2696402" cy="2696402"/>
          </a:xfrm>
          <a:prstGeom prst="rect">
            <a:avLst/>
          </a:prstGeom>
        </p:spPr>
      </p:pic>
      <p:pic>
        <p:nvPicPr>
          <p:cNvPr id="8" name="Рисунок 7" descr="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530708">
            <a:off x="242252" y="3797062"/>
            <a:ext cx="3458562" cy="2593922"/>
          </a:xfrm>
          <a:prstGeom prst="rect">
            <a:avLst/>
          </a:prstGeom>
        </p:spPr>
      </p:pic>
      <p:pic>
        <p:nvPicPr>
          <p:cNvPr id="10" name="Рисунок 9" descr="06.jpg"/>
          <p:cNvPicPr>
            <a:picLocks noChangeAspect="1"/>
          </p:cNvPicPr>
          <p:nvPr/>
        </p:nvPicPr>
        <p:blipFill>
          <a:blip r:embed="rId8" cstate="print"/>
          <a:srcRect r="27577"/>
          <a:stretch>
            <a:fillRect/>
          </a:stretch>
        </p:blipFill>
        <p:spPr>
          <a:xfrm rot="1472076">
            <a:off x="6514752" y="4158802"/>
            <a:ext cx="2528873" cy="2276943"/>
          </a:xfrm>
          <a:prstGeom prst="rect">
            <a:avLst/>
          </a:prstGeom>
        </p:spPr>
      </p:pic>
      <p:pic>
        <p:nvPicPr>
          <p:cNvPr id="11" name="Рисунок 10" descr="08.jpg"/>
          <p:cNvPicPr>
            <a:picLocks noChangeAspect="1"/>
          </p:cNvPicPr>
          <p:nvPr/>
        </p:nvPicPr>
        <p:blipFill>
          <a:blip r:embed="rId9" cstate="print"/>
          <a:srcRect r="30170"/>
          <a:stretch>
            <a:fillRect/>
          </a:stretch>
        </p:blipFill>
        <p:spPr>
          <a:xfrm>
            <a:off x="2267744" y="4293096"/>
            <a:ext cx="2808312" cy="25649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вывод:</a:t>
            </a:r>
            <a:endParaRPr lang="be-BY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00808"/>
            <a:ext cx="8568952" cy="34163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flat" dir="tl">
              <a:rot lat="0" lon="0" rev="6600000"/>
            </a:lightRig>
          </a:scene3d>
          <a:sp3d>
            <a:bevelT prst="convex"/>
          </a:sp3d>
        </p:spPr>
        <p:txBody>
          <a:bodyPr wrap="squar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Диалог культур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неизбежен и необходим.</a:t>
            </a:r>
            <a:endParaRPr lang="be-BY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Вести продуктивный диалог с другими культурами позволят нашему народу такие черты, как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…..</a:t>
            </a:r>
          </a:p>
          <a:p>
            <a:pPr lvl="0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Сохранить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свою самобытность нашему народу позволит….</a:t>
            </a:r>
            <a:endParaRPr lang="be-BY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3.jpg"/>
          <p:cNvPicPr>
            <a:picLocks noChangeAspect="1"/>
          </p:cNvPicPr>
          <p:nvPr/>
        </p:nvPicPr>
        <p:blipFill>
          <a:blip r:embed="rId2" cstate="print"/>
          <a:srcRect l="8550" r="11821"/>
          <a:stretch>
            <a:fillRect/>
          </a:stretch>
        </p:blipFill>
        <p:spPr>
          <a:xfrm rot="20482430">
            <a:off x="4798257" y="4772161"/>
            <a:ext cx="2934146" cy="2348880"/>
          </a:xfrm>
          <a:prstGeom prst="rect">
            <a:avLst/>
          </a:prstGeom>
        </p:spPr>
      </p:pic>
      <p:pic>
        <p:nvPicPr>
          <p:cNvPr id="7" name="Рисунок 6" descr="03.jpg"/>
          <p:cNvPicPr>
            <a:picLocks noChangeAspect="1"/>
          </p:cNvPicPr>
          <p:nvPr/>
        </p:nvPicPr>
        <p:blipFill>
          <a:blip r:embed="rId3" cstate="print"/>
          <a:srcRect l="23451" r="12331"/>
          <a:stretch>
            <a:fillRect/>
          </a:stretch>
        </p:blipFill>
        <p:spPr>
          <a:xfrm rot="21167719">
            <a:off x="130715" y="386135"/>
            <a:ext cx="2140874" cy="2219325"/>
          </a:xfrm>
          <a:prstGeom prst="rect">
            <a:avLst/>
          </a:prstGeom>
        </p:spPr>
      </p:pic>
      <p:pic>
        <p:nvPicPr>
          <p:cNvPr id="12" name="Рисунок 11" descr="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15">
            <a:off x="1594932" y="392174"/>
            <a:ext cx="2880320" cy="2160240"/>
          </a:xfrm>
          <a:prstGeom prst="rect">
            <a:avLst/>
          </a:prstGeom>
        </p:spPr>
      </p:pic>
      <p:pic>
        <p:nvPicPr>
          <p:cNvPr id="6" name="Рисунок 5" descr="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413074">
            <a:off x="3549772" y="88890"/>
            <a:ext cx="3331567" cy="2221045"/>
          </a:xfrm>
          <a:prstGeom prst="rect">
            <a:avLst/>
          </a:prstGeom>
        </p:spPr>
      </p:pic>
      <p:pic>
        <p:nvPicPr>
          <p:cNvPr id="5" name="Рисунок 4" descr="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494100">
            <a:off x="6005261" y="442336"/>
            <a:ext cx="2696402" cy="2696402"/>
          </a:xfrm>
          <a:prstGeom prst="rect">
            <a:avLst/>
          </a:prstGeom>
        </p:spPr>
      </p:pic>
      <p:pic>
        <p:nvPicPr>
          <p:cNvPr id="8" name="Рисунок 7" descr="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530708">
            <a:off x="242252" y="3797062"/>
            <a:ext cx="3458562" cy="2593922"/>
          </a:xfrm>
          <a:prstGeom prst="rect">
            <a:avLst/>
          </a:prstGeom>
        </p:spPr>
      </p:pic>
      <p:pic>
        <p:nvPicPr>
          <p:cNvPr id="10" name="Рисунок 9" descr="06.jpg"/>
          <p:cNvPicPr>
            <a:picLocks noChangeAspect="1"/>
          </p:cNvPicPr>
          <p:nvPr/>
        </p:nvPicPr>
        <p:blipFill>
          <a:blip r:embed="rId8" cstate="print"/>
          <a:srcRect r="27577"/>
          <a:stretch>
            <a:fillRect/>
          </a:stretch>
        </p:blipFill>
        <p:spPr>
          <a:xfrm rot="1472076">
            <a:off x="6514752" y="4158802"/>
            <a:ext cx="2528873" cy="2276943"/>
          </a:xfrm>
          <a:prstGeom prst="rect">
            <a:avLst/>
          </a:prstGeom>
        </p:spPr>
      </p:pic>
      <p:pic>
        <p:nvPicPr>
          <p:cNvPr id="11" name="Рисунок 10" descr="08.jpg"/>
          <p:cNvPicPr>
            <a:picLocks noChangeAspect="1"/>
          </p:cNvPicPr>
          <p:nvPr/>
        </p:nvPicPr>
        <p:blipFill>
          <a:blip r:embed="rId9" cstate="print"/>
          <a:srcRect r="30170"/>
          <a:stretch>
            <a:fillRect/>
          </a:stretch>
        </p:blipFill>
        <p:spPr>
          <a:xfrm>
            <a:off x="2267744" y="4293096"/>
            <a:ext cx="2808312" cy="2564904"/>
          </a:xfrm>
          <a:prstGeom prst="rect">
            <a:avLst/>
          </a:prstGeom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67544" y="1597442"/>
            <a:ext cx="8208912" cy="34163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3600" b="1" i="0" u="none" strike="noStrike" normalizeH="0" baseline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Смогли ли мы раскрыть содержание темы урока?</a:t>
            </a:r>
            <a:endParaRPr kumimoji="0" lang="be-BY" sz="3600" b="1" i="0" u="none" strike="noStrike" normalizeH="0" baseline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3600" b="1" i="0" u="none" strike="noStrike" normalizeH="0" baseline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Всё ли понятно в теме урока?</a:t>
            </a:r>
            <a:endParaRPr kumimoji="0" lang="be-BY" sz="3600" b="1" i="0" u="none" strike="noStrike" normalizeH="0" baseline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3600" b="1" i="0" u="none" strike="noStrike" normalizeH="0" baseline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Изменились ли хоть немного ваши взгляды на современный мир благодаря уроку?</a:t>
            </a:r>
            <a:endParaRPr kumimoji="0" lang="ru-RU" sz="3600" b="1" i="0" u="none" strike="noStrike" normalizeH="0" baseline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0"/>
            <a:ext cx="6425952" cy="3212976"/>
          </a:xfrm>
          <a:effectLst>
            <a:softEdge rad="127000"/>
          </a:effec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3226236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ДОМАШНЕЕ ЗАДАНИЕ: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§12,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с.101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Подобрать в СМИ примеры толерантности белорусского народа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5000">
              <a:schemeClr val="accent1">
                <a:tint val="66000"/>
                <a:satMod val="160000"/>
                <a:alpha val="21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0"/>
          <a:stretch>
            <a:fillRect/>
          </a:stretch>
        </p:blipFill>
        <p:spPr>
          <a:xfrm>
            <a:off x="0" y="0"/>
            <a:ext cx="5580112" cy="6858000"/>
          </a:xfrm>
          <a:prstGeom prst="rect">
            <a:avLst/>
          </a:prstGeom>
        </p:spPr>
      </p:pic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1691680" y="260648"/>
            <a:ext cx="7452320" cy="216024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Проверка домашнего задания по теме</a:t>
            </a:r>
            <a:endParaRPr lang="be-BY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e-BY"/>
          </a:p>
        </p:txBody>
      </p:sp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2411760" y="2636912"/>
            <a:ext cx="6732241" cy="2088232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2007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be-BY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«Творческий характер культуры»</a:t>
            </a:r>
            <a:endParaRPr lang="be-BY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1590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5000">
              <a:schemeClr val="accent1">
                <a:tint val="66000"/>
                <a:satMod val="160000"/>
                <a:alpha val="21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0"/>
          <a:stretch>
            <a:fillRect/>
          </a:stretch>
        </p:blipFill>
        <p:spPr>
          <a:xfrm>
            <a:off x="0" y="0"/>
            <a:ext cx="5580112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1124744"/>
            <a:ext cx="5796136" cy="573325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Что такое творчество?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Назовите субъекты творчества. Каково их влияние на общественный прогресс?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В чём проявляется творчество в науке?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В чём проявляется творчество в технике?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В чём проявляется творчество в искусстве?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be-BY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55576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Проверка домашнего задания</a:t>
            </a:r>
            <a:endParaRPr kumimoji="0" lang="be-BY" sz="4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5000">
              <a:schemeClr val="accent1">
                <a:tint val="66000"/>
                <a:satMod val="160000"/>
                <a:alpha val="21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0"/>
          <a:stretch>
            <a:fillRect/>
          </a:stretch>
        </p:blipFill>
        <p:spPr>
          <a:xfrm>
            <a:off x="0" y="1556792"/>
            <a:ext cx="3779912" cy="53012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</a:rPr>
              <a:t>Какие качества необходимы для творчества? Используй при ответе афоризмы известных людей.</a:t>
            </a:r>
            <a:endParaRPr lang="be-BY" sz="3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4625752"/>
            <a:ext cx="6876256" cy="223224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Творчество - момент создания будущего в настоящем. </a:t>
            </a:r>
            <a:r>
              <a:rPr lang="ru-RU" sz="2800" i="1" dirty="0" smtClean="0">
                <a:solidFill>
                  <a:srgbClr val="C00000"/>
                </a:solidFill>
              </a:rPr>
              <a:t>Джон </a:t>
            </a:r>
            <a:r>
              <a:rPr lang="ru-RU" sz="2800" i="1" dirty="0" err="1" smtClean="0">
                <a:solidFill>
                  <a:srgbClr val="C00000"/>
                </a:solidFill>
              </a:rPr>
              <a:t>Денискар</a:t>
            </a:r>
            <a:r>
              <a:rPr lang="ru-RU" sz="2800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800" b="1" dirty="0" smtClean="0"/>
              <a:t>Где есть творчество, там нет места безумию. </a:t>
            </a:r>
            <a:r>
              <a:rPr lang="ru-RU" sz="2800" i="1" dirty="0" smtClean="0">
                <a:solidFill>
                  <a:srgbClr val="C00000"/>
                </a:solidFill>
              </a:rPr>
              <a:t>Поль Мишель Фуко</a:t>
            </a:r>
            <a:endParaRPr lang="be-BY" sz="24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1196752"/>
            <a:ext cx="77403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ru-RU" sz="2800" b="1" dirty="0" smtClean="0"/>
              <a:t>Чтобы красоту создать, надо самому быть чистым душой. </a:t>
            </a:r>
            <a:r>
              <a:rPr lang="ru-RU" sz="2800" i="1" dirty="0" smtClean="0">
                <a:solidFill>
                  <a:srgbClr val="C00000"/>
                </a:solidFill>
              </a:rPr>
              <a:t>Михаил Иванович Глинка</a:t>
            </a:r>
            <a:endParaRPr lang="ru-RU" sz="2800" dirty="0" smtClean="0">
              <a:solidFill>
                <a:srgbClr val="C00000"/>
              </a:solidFill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ru-RU" sz="2800" b="1" dirty="0" smtClean="0"/>
              <a:t>Способность к художественному творчеству есть прирожденный дар, как красота лица или сильный голос; эту способность можно и должно развивать, но приобрести её никакими стараниями, никаким учением нельзя</a:t>
            </a:r>
            <a:r>
              <a:rPr lang="ru-RU" sz="2800" dirty="0" smtClean="0"/>
              <a:t>.        </a:t>
            </a:r>
            <a:r>
              <a:rPr lang="ru-RU" sz="2800" i="1" dirty="0" smtClean="0">
                <a:solidFill>
                  <a:srgbClr val="C00000"/>
                </a:solidFill>
              </a:rPr>
              <a:t>Валерий Яковлевич Брюсов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5000">
              <a:schemeClr val="accent1">
                <a:tint val="66000"/>
                <a:satMod val="160000"/>
                <a:alpha val="21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0"/>
          <a:stretch>
            <a:fillRect/>
          </a:stretch>
        </p:blipFill>
        <p:spPr>
          <a:xfrm>
            <a:off x="0" y="1124744"/>
            <a:ext cx="4211960" cy="573325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1628800"/>
            <a:ext cx="6804248" cy="244827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Давно уже было замечено, что таланты     являются всюду и всегда, где и когда      существуют общественные условия,      благоприятные для их развития.              </a:t>
            </a:r>
            <a:r>
              <a:rPr lang="ru-RU" sz="2800" i="1" dirty="0" smtClean="0">
                <a:solidFill>
                  <a:srgbClr val="C00000"/>
                </a:solidFill>
              </a:rPr>
              <a:t>Г. Плеханов</a:t>
            </a:r>
          </a:p>
          <a:p>
            <a:r>
              <a:rPr lang="ru-RU" sz="3000" b="1" dirty="0" smtClean="0"/>
              <a:t>Гениальными называют людей, которые быстро делают то, что мы делаем медленно. </a:t>
            </a:r>
            <a:r>
              <a:rPr lang="ru-RU" sz="3000" i="1" dirty="0" err="1" smtClean="0">
                <a:solidFill>
                  <a:srgbClr val="C00000"/>
                </a:solidFill>
              </a:rPr>
              <a:t>Жозеф</a:t>
            </a:r>
            <a:r>
              <a:rPr lang="ru-RU" sz="3000" i="1" dirty="0" smtClean="0">
                <a:solidFill>
                  <a:srgbClr val="C00000"/>
                </a:solidFill>
              </a:rPr>
              <a:t> </a:t>
            </a:r>
            <a:r>
              <a:rPr lang="ru-RU" sz="3000" i="1" dirty="0" err="1" smtClean="0">
                <a:solidFill>
                  <a:srgbClr val="C00000"/>
                </a:solidFill>
              </a:rPr>
              <a:t>Жубер</a:t>
            </a:r>
            <a:endParaRPr lang="ru-RU" sz="3000" i="1" dirty="0" smtClean="0">
              <a:solidFill>
                <a:srgbClr val="C00000"/>
              </a:solidFill>
            </a:endParaRPr>
          </a:p>
          <a:p>
            <a:r>
              <a:rPr lang="ru-RU" sz="3000" b="1" dirty="0" smtClean="0"/>
              <a:t>Гений человека всегда одновременно и его рок. </a:t>
            </a:r>
            <a:r>
              <a:rPr lang="ru-RU" sz="3000" i="1" dirty="0" smtClean="0">
                <a:solidFill>
                  <a:srgbClr val="C00000"/>
                </a:solidFill>
              </a:rPr>
              <a:t>Стефан Цвейг</a:t>
            </a:r>
            <a:endParaRPr lang="be-BY" sz="3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ru-RU" sz="3200" b="1" i="1" dirty="0" smtClean="0">
                <a:solidFill>
                  <a:srgbClr val="C00000"/>
                </a:solidFill>
              </a:rPr>
              <a:t>Перечисли и охарактеризуй ступени творчества. </a:t>
            </a:r>
            <a:r>
              <a:rPr lang="ru-RU" sz="3200" i="1" dirty="0" smtClean="0">
                <a:solidFill>
                  <a:srgbClr val="C00000"/>
                </a:solidFill>
              </a:rPr>
              <a:t>Используй при ответе афоризмы известных людей.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6c7014a999f8f39331aa37ccc96f9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8748464" cy="6264696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 w="165100" prst="coolSlant"/>
          </a:sp3d>
        </p:spPr>
      </p:pic>
      <p:sp>
        <p:nvSpPr>
          <p:cNvPr id="7" name="Прямоугольник 6"/>
          <p:cNvSpPr/>
          <p:nvPr/>
        </p:nvSpPr>
        <p:spPr>
          <a:xfrm>
            <a:off x="323528" y="260648"/>
            <a:ext cx="7776864" cy="5978560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  <a:buNone/>
            </a:pPr>
            <a:r>
              <a:rPr lang="ru-RU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Термин «ДИАЛОГ КУЛЬТУР» – это преемственность, взаимопроникновение и взаимодействие различных культур всех времен и всех народов, обогащение и развитие на этой основе национальных культур и общечеловеческой культуры. Диалог культур ведет к возникновению качественно новой культуры – </a:t>
            </a:r>
            <a:r>
              <a:rPr lang="ru-RU" sz="2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транс-культуры</a:t>
            </a:r>
            <a:r>
              <a:rPr lang="ru-RU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, представляющей собой органическое единство всех культур.</a:t>
            </a:r>
            <a:endParaRPr lang="be-BY" sz="25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  <a:ea typeface="Batang" pitchFamily="18" charset="-127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3.jpg"/>
          <p:cNvPicPr>
            <a:picLocks noChangeAspect="1"/>
          </p:cNvPicPr>
          <p:nvPr/>
        </p:nvPicPr>
        <p:blipFill>
          <a:blip r:embed="rId2" cstate="print"/>
          <a:srcRect l="8550" r="11821"/>
          <a:stretch>
            <a:fillRect/>
          </a:stretch>
        </p:blipFill>
        <p:spPr>
          <a:xfrm rot="20482430">
            <a:off x="4654241" y="4102063"/>
            <a:ext cx="2934146" cy="2348880"/>
          </a:xfrm>
          <a:prstGeom prst="rect">
            <a:avLst/>
          </a:prstGeom>
        </p:spPr>
      </p:pic>
      <p:pic>
        <p:nvPicPr>
          <p:cNvPr id="7" name="Рисунок 6" descr="03.jpg"/>
          <p:cNvPicPr>
            <a:picLocks noChangeAspect="1"/>
          </p:cNvPicPr>
          <p:nvPr/>
        </p:nvPicPr>
        <p:blipFill>
          <a:blip r:embed="rId3" cstate="print"/>
          <a:srcRect l="23451" r="12331"/>
          <a:stretch>
            <a:fillRect/>
          </a:stretch>
        </p:blipFill>
        <p:spPr>
          <a:xfrm rot="21167719">
            <a:off x="130715" y="386135"/>
            <a:ext cx="2140874" cy="2219325"/>
          </a:xfrm>
          <a:prstGeom prst="rect">
            <a:avLst/>
          </a:prstGeom>
        </p:spPr>
      </p:pic>
      <p:pic>
        <p:nvPicPr>
          <p:cNvPr id="12" name="Рисунок 11" descr="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15">
            <a:off x="1594932" y="392174"/>
            <a:ext cx="2880320" cy="2160240"/>
          </a:xfrm>
          <a:prstGeom prst="rect">
            <a:avLst/>
          </a:prstGeom>
        </p:spPr>
      </p:pic>
      <p:pic>
        <p:nvPicPr>
          <p:cNvPr id="6" name="Рисунок 5" descr="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413074">
            <a:off x="3549772" y="88890"/>
            <a:ext cx="3331567" cy="2221045"/>
          </a:xfrm>
          <a:prstGeom prst="rect">
            <a:avLst/>
          </a:prstGeom>
        </p:spPr>
      </p:pic>
      <p:pic>
        <p:nvPicPr>
          <p:cNvPr id="5" name="Рисунок 4" descr="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494100">
            <a:off x="6005261" y="442336"/>
            <a:ext cx="2696402" cy="2696402"/>
          </a:xfrm>
          <a:prstGeom prst="rect">
            <a:avLst/>
          </a:prstGeom>
        </p:spPr>
      </p:pic>
      <p:pic>
        <p:nvPicPr>
          <p:cNvPr id="8" name="Рисунок 7" descr="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530708">
            <a:off x="242252" y="3797062"/>
            <a:ext cx="3458562" cy="2593922"/>
          </a:xfrm>
          <a:prstGeom prst="rect">
            <a:avLst/>
          </a:prstGeom>
        </p:spPr>
      </p:pic>
      <p:pic>
        <p:nvPicPr>
          <p:cNvPr id="10" name="Рисунок 9" descr="06.jpg"/>
          <p:cNvPicPr>
            <a:picLocks noChangeAspect="1"/>
          </p:cNvPicPr>
          <p:nvPr/>
        </p:nvPicPr>
        <p:blipFill>
          <a:blip r:embed="rId8" cstate="print"/>
          <a:srcRect r="27577"/>
          <a:stretch>
            <a:fillRect/>
          </a:stretch>
        </p:blipFill>
        <p:spPr>
          <a:xfrm rot="1472076">
            <a:off x="6514752" y="4158802"/>
            <a:ext cx="2528873" cy="2276943"/>
          </a:xfrm>
          <a:prstGeom prst="rect">
            <a:avLst/>
          </a:prstGeom>
        </p:spPr>
      </p:pic>
      <p:pic>
        <p:nvPicPr>
          <p:cNvPr id="11" name="Рисунок 10" descr="08.jpg"/>
          <p:cNvPicPr>
            <a:picLocks noChangeAspect="1"/>
          </p:cNvPicPr>
          <p:nvPr/>
        </p:nvPicPr>
        <p:blipFill>
          <a:blip r:embed="rId9" cstate="print"/>
          <a:srcRect r="30170"/>
          <a:stretch>
            <a:fillRect/>
          </a:stretch>
        </p:blipFill>
        <p:spPr>
          <a:xfrm>
            <a:off x="2267744" y="4293096"/>
            <a:ext cx="2808312" cy="25649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Проблема:</a:t>
            </a:r>
            <a:endParaRPr lang="be-BY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348880"/>
            <a:ext cx="8208912" cy="21236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flat" dir="tl">
              <a:rot lat="0" lon="0" rev="6600000"/>
            </a:lightRig>
          </a:scene3d>
          <a:sp3d>
            <a:bevelT prst="convex"/>
          </a:sp3d>
        </p:spPr>
        <p:txBody>
          <a:bodyPr wrap="squar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Грозит ли диалог культур уничтожением национальных культур?</a:t>
            </a:r>
            <a:endParaRPr lang="be-BY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119403564_4638534_12_5_den_ierusali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047583"/>
            <a:ext cx="4283968" cy="4396705"/>
          </a:xfrm>
          <a:prstGeom prst="rect">
            <a:avLst/>
          </a:prstGeom>
        </p:spPr>
      </p:pic>
      <p:pic>
        <p:nvPicPr>
          <p:cNvPr id="24" name="Рисунок 23" descr="e91d5fa9d9a7da484c8f332f5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76672"/>
            <a:ext cx="3672408" cy="2599570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11560" y="127085"/>
            <a:ext cx="7920880" cy="5847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НАЦИОНАЛЬНАЯ КУЛЬТУРА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23528" y="1166555"/>
            <a:ext cx="4320480" cy="1200329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Этноцентризм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отношение к другим народам с позиции превосходства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23528" y="2636912"/>
            <a:ext cx="3096344" cy="2308324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Европоцентризм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суждение европейцев о том, что их общество образец для всего мира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e-BY"/>
          </a:p>
        </p:txBody>
      </p:sp>
      <p:sp>
        <p:nvSpPr>
          <p:cNvPr id="10" name="Стрелка вниз 9"/>
          <p:cNvSpPr/>
          <p:nvPr/>
        </p:nvSpPr>
        <p:spPr>
          <a:xfrm>
            <a:off x="755576" y="2204864"/>
            <a:ext cx="360040" cy="648072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2" name="Стрелка вниз 11"/>
          <p:cNvSpPr/>
          <p:nvPr/>
        </p:nvSpPr>
        <p:spPr>
          <a:xfrm>
            <a:off x="755576" y="476672"/>
            <a:ext cx="432048" cy="720080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pic>
        <p:nvPicPr>
          <p:cNvPr id="19" name="Рисунок 18" descr="13385489644fc8a2e46b78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708920"/>
            <a:ext cx="3491880" cy="261891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20" name="Рисунок 19" descr="1020659860.jpg"/>
          <p:cNvPicPr>
            <a:picLocks noChangeAspect="1"/>
          </p:cNvPicPr>
          <p:nvPr/>
        </p:nvPicPr>
        <p:blipFill>
          <a:blip r:embed="rId5" cstate="print"/>
          <a:srcRect t="2751" b="3801"/>
          <a:stretch>
            <a:fillRect/>
          </a:stretch>
        </p:blipFill>
        <p:spPr>
          <a:xfrm>
            <a:off x="6156176" y="4293096"/>
            <a:ext cx="2987824" cy="2792082"/>
          </a:xfrm>
          <a:prstGeom prst="rect">
            <a:avLst/>
          </a:prstGeom>
          <a:scene3d>
            <a:camera prst="perspectiveRelaxed"/>
            <a:lightRig rig="threePt" dir="t"/>
          </a:scene3d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23528" y="5260558"/>
            <a:ext cx="4320480" cy="1200329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Ксенофобия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неприязнь и ненависть </a:t>
            </a:r>
            <a:endParaRPr kumimoji="0" lang="be-BY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чужим взглядам и обычаям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3635896" y="2276872"/>
            <a:ext cx="432048" cy="3096344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pic>
        <p:nvPicPr>
          <p:cNvPr id="22" name="Рисунок 21" descr="58752_origin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6778" y="1772816"/>
            <a:ext cx="6365598" cy="3384376"/>
          </a:xfrm>
          <a:prstGeom prst="wedgeRectCallout">
            <a:avLst>
              <a:gd name="adj1" fmla="val -20549"/>
              <a:gd name="adj2" fmla="val 63034"/>
            </a:avLst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4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000"/>
                            </p:stCondLst>
                            <p:childTnLst>
                              <p:par>
                                <p:cTn id="5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4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0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000"/>
                            </p:stCondLst>
                            <p:childTnLst>
                              <p:par>
                                <p:cTn id="6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10" grpId="0" animBg="1"/>
      <p:bldP spid="12" grpId="0" animBg="1"/>
      <p:bldP spid="7174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E8UYN4Jj2Z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541" y="692696"/>
            <a:ext cx="4123432" cy="3092574"/>
          </a:xfrm>
          <a:prstGeom prst="rect">
            <a:avLst/>
          </a:prstGeom>
          <a:scene3d>
            <a:camera prst="orthographicFront">
              <a:rot lat="1800000" lon="1200000" rev="1800000"/>
            </a:camera>
            <a:lightRig rig="threePt" dir="t"/>
          </a:scene3d>
          <a:sp3d z="-425450"/>
        </p:spPr>
      </p:pic>
      <p:pic>
        <p:nvPicPr>
          <p:cNvPr id="17" name="Рисунок 16" descr="human_rights_conte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64904"/>
            <a:ext cx="8244408" cy="367240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004048" y="1196752"/>
            <a:ext cx="3859091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Общечеловеческие ценности</a:t>
            </a:r>
            <a:endParaRPr kumimoji="0" lang="be-BY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выражают основы </a:t>
            </a:r>
            <a:endParaRPr kumimoji="0" lang="be-BY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человеческой жизни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259632" y="157862"/>
            <a:ext cx="6696744" cy="5232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НАЦИОНАЛЬНАЯ КУЛЬТУРА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e-BY"/>
          </a:p>
        </p:txBody>
      </p:sp>
      <p:sp>
        <p:nvSpPr>
          <p:cNvPr id="13" name="Стрелка вниз 12"/>
          <p:cNvSpPr/>
          <p:nvPr/>
        </p:nvSpPr>
        <p:spPr>
          <a:xfrm>
            <a:off x="7380312" y="476672"/>
            <a:ext cx="432048" cy="79208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436096" y="3501008"/>
            <a:ext cx="3351066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Способствуют сближению</a:t>
            </a:r>
            <a:endParaRPr kumimoji="0" lang="be-BY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национальных культур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7452320" y="2708920"/>
            <a:ext cx="360040" cy="864096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5220072" y="5661248"/>
            <a:ext cx="3511667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ГЛОБАЛИЗАЦИЯ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 descr="http--www.caringheartsofpeedee.com-wp-content-uploads-2011-03-D0BCD0B8D180D0BED0B2D0B0D18F-D0BAD183D0BBD18CD182D183D180D0B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4221088"/>
            <a:ext cx="3723673" cy="2880577"/>
          </a:xfrm>
          <a:prstGeom prst="ellipse">
            <a:avLst/>
          </a:prstGeom>
          <a:effectLst>
            <a:softEdge rad="127000"/>
          </a:effectLst>
        </p:spPr>
      </p:pic>
      <p:sp>
        <p:nvSpPr>
          <p:cNvPr id="18" name="Стрелка вниз 17"/>
          <p:cNvSpPr/>
          <p:nvPr/>
        </p:nvSpPr>
        <p:spPr>
          <a:xfrm>
            <a:off x="7524328" y="4941168"/>
            <a:ext cx="360040" cy="79208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13" grpId="0" animBg="1"/>
      <p:bldP spid="7176" grpId="0" animBg="1"/>
      <p:bldP spid="16" grpId="0" animBg="1"/>
      <p:bldP spid="7177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1417</TotalTime>
  <Words>582</Words>
  <Application>Microsoft Office PowerPoint</Application>
  <PresentationFormat>Экран (4:3)</PresentationFormat>
  <Paragraphs>111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открытый урок по обществоведению,  9 класс</vt:lpstr>
      <vt:lpstr>Слайд 2</vt:lpstr>
      <vt:lpstr>Слайд 3</vt:lpstr>
      <vt:lpstr>Какие качества необходимы для творчества? Используй при ответе афоризмы известных людей.</vt:lpstr>
      <vt:lpstr>Слайд 5</vt:lpstr>
      <vt:lpstr>Слайд 6</vt:lpstr>
      <vt:lpstr>Проблема:</vt:lpstr>
      <vt:lpstr>Слайд 8</vt:lpstr>
      <vt:lpstr>Слайд 9</vt:lpstr>
      <vt:lpstr>Слайд 10</vt:lpstr>
      <vt:lpstr>Слайд 11</vt:lpstr>
      <vt:lpstr>Слайд 12</vt:lpstr>
      <vt:lpstr>Признаки белорусской  духовной культуры</vt:lpstr>
      <vt:lpstr>Слайд 14</vt:lpstr>
      <vt:lpstr>Слайд 15</vt:lpstr>
      <vt:lpstr>Слайд 16</vt:lpstr>
      <vt:lpstr>вывод: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по обществоведению,  9 класс Тема 13: «Диалог культур» </dc:title>
  <dc:creator>Enners</dc:creator>
  <cp:lastModifiedBy>Enners</cp:lastModifiedBy>
  <cp:revision>187</cp:revision>
  <dcterms:created xsi:type="dcterms:W3CDTF">2015-01-12T14:30:29Z</dcterms:created>
  <dcterms:modified xsi:type="dcterms:W3CDTF">2015-01-22T17:12:09Z</dcterms:modified>
</cp:coreProperties>
</file>