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86" r:id="rId2"/>
    <p:sldId id="409" r:id="rId3"/>
    <p:sldId id="410" r:id="rId4"/>
    <p:sldId id="411" r:id="rId5"/>
    <p:sldId id="412" r:id="rId6"/>
    <p:sldId id="414" r:id="rId7"/>
    <p:sldId id="415" r:id="rId8"/>
    <p:sldId id="416" r:id="rId9"/>
    <p:sldId id="413" r:id="rId10"/>
    <p:sldId id="418" r:id="rId11"/>
    <p:sldId id="417" r:id="rId12"/>
    <p:sldId id="423" r:id="rId13"/>
    <p:sldId id="419" r:id="rId14"/>
    <p:sldId id="421" r:id="rId15"/>
    <p:sldId id="420" r:id="rId16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CC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78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1" y="-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0EF5B06-68EF-43F8-B7A8-3B42C92E8F81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967348E-9669-465E-95BF-E45598FAF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8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56038" y="9448800"/>
            <a:ext cx="29559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29" tIns="46063" rIns="92129" bIns="46063" anchor="b"/>
          <a:lstStyle/>
          <a:p>
            <a:pPr algn="r" defTabSz="925513"/>
            <a:fld id="{9C5B4A5E-2999-4B27-A571-61D4525A6E42}" type="slidenum">
              <a:rPr lang="ru-RU" altLang="ru-RU" sz="1200">
                <a:solidFill>
                  <a:srgbClr val="000000"/>
                </a:solidFill>
              </a:rPr>
              <a:pPr algn="r" defTabSz="925513"/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6125"/>
            <a:ext cx="6635750" cy="37338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254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51941-0445-471E-8C90-65B72EFF03C4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4D9A6-C0B1-4374-BA30-EB4A7AC67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4BEF7-F3F8-4406-BBFD-F6255C7D0778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172F9-191F-45AB-A8EB-45C298C7B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87EB3-9EA6-45BC-8E3D-E9983CE5CD6A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A438D-D2F4-494E-8DCC-504E62537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2CCB1-AC17-4FBD-856A-80EDC3E3707D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BA43A-35AB-443C-9C4D-0D27B4EA4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72A5C-1BEF-4A7E-9809-256CD6D7181D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F36FD-4E8C-437E-9425-1F5FB4C30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0F074-5831-41D1-A93A-B4E57F077FCB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FFA98-B82D-4653-BAB0-8A829B08C6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B59FA-380F-4445-B301-207291FF4280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90F80-D0C5-4E04-A138-BA2144928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30B5-178D-4E04-9EED-DC9DFB72D6CA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31587-8371-4B28-B723-FA03F2FAE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243BF-575E-4844-91C5-DAA74FE3E1A4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B0170-DDC0-467F-AD4F-AAEE945B61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E1F51-C9E6-4DAA-9BC3-0CCD8E9CF0B0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9D718-2FB7-4E91-BFD3-B2A3BB768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7067-6E11-49F5-894B-CAD147DCE07B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8CB0B-32D6-4900-A964-48B9278BFA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F482A27-2602-44B6-9D77-2D72E760A93F}" type="datetimeFigureOut">
              <a:rPr lang="ru-RU"/>
              <a:pPr>
                <a:defRPr/>
              </a:pPr>
              <a:t>09.01.2011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79FC045-7546-4692-933A-B53673E2B2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27.jpeg"/><Relationship Id="rId7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gif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0.pn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microsoft.com/office/2007/relationships/hdphoto" Target="../media/hdphoto3.wdp"/><Relationship Id="rId9" Type="http://schemas.openxmlformats.org/officeDocument/2006/relationships/image" Target="../media/image9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0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jpe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28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FAB8DAB4-AECC-4A4F-9447-641C0E943E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4"/>
          <a:stretch/>
        </p:blipFill>
        <p:spPr>
          <a:xfrm>
            <a:off x="211432" y="1402569"/>
            <a:ext cx="4625523" cy="2258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382137" y="122238"/>
            <a:ext cx="9849651" cy="737048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«ЕСТЬ ТАКАЯ ПРОФЕССИЯ…!»</a:t>
            </a:r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Группа 25"/>
          <p:cNvGrpSpPr>
            <a:grpSpLocks noChangeAspect="1"/>
          </p:cNvGrpSpPr>
          <p:nvPr/>
        </p:nvGrpSpPr>
        <p:grpSpPr>
          <a:xfrm>
            <a:off x="8906213" y="2041848"/>
            <a:ext cx="2816805" cy="2529037"/>
            <a:chOff x="3678237" y="1377150"/>
            <a:chExt cx="5042681" cy="4527517"/>
          </a:xfrm>
        </p:grpSpPr>
        <p:pic>
          <p:nvPicPr>
            <p:cNvPr id="14343" name="Рисунок 3"/>
            <p:cNvPicPr>
              <a:picLocks noChangeAspect="1"/>
            </p:cNvPicPr>
            <p:nvPr/>
          </p:nvPicPr>
          <p:blipFill>
            <a:blip r:embed="rId5"/>
            <a:srcRect l="36226" t="28175" r="35472" b="26666"/>
            <a:stretch>
              <a:fillRect/>
            </a:stretch>
          </p:blipFill>
          <p:spPr bwMode="auto">
            <a:xfrm>
              <a:off x="3678237" y="1377150"/>
              <a:ext cx="5042681" cy="4527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0" name="Рисунок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15487" y="2842071"/>
              <a:ext cx="2150206" cy="1839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Прямоугольник 26"/>
          <p:cNvSpPr/>
          <p:nvPr/>
        </p:nvSpPr>
        <p:spPr>
          <a:xfrm>
            <a:off x="53337" y="3729041"/>
            <a:ext cx="502112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rgbClr val="C00000"/>
                </a:solidFill>
              </a:rPr>
              <a:t>Защита Республики Беларусь – конституционная обязанность и священный долг ее граждан!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27" y="211218"/>
            <a:ext cx="1712135" cy="1284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9" y="771310"/>
            <a:ext cx="1659694" cy="1244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82" y="797444"/>
            <a:ext cx="1883391" cy="125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0BF8AFE3-3A66-462C-9ABB-913F3B96C7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7" y="4592189"/>
            <a:ext cx="4587981" cy="2103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2CC3814C-74DF-4E01-81BF-747811085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39" y="853268"/>
            <a:ext cx="3595841" cy="2812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AC182547-1355-4862-872D-B1E5CCD26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11" y="3837089"/>
            <a:ext cx="3270728" cy="1987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2815DBC8-9475-43FC-AEDF-897E5FEFF6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70" y="4543051"/>
            <a:ext cx="3553713" cy="2103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336" name="Рисунок 1433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t="709" b="-709"/>
          <a:stretch/>
        </p:blipFill>
        <p:spPr>
          <a:xfrm>
            <a:off x="4388185" y="2763443"/>
            <a:ext cx="1984711" cy="1268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39368861-3DEE-4E87-B1E9-9A19202F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7C71A8-15AF-42FA-8A05-850B4755B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7" y="58440"/>
            <a:ext cx="12073576" cy="1147417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Военно-технический факультет </a:t>
            </a:r>
            <a:br>
              <a:rPr lang="ru-RU" sz="4000" b="1" dirty="0">
                <a:solidFill>
                  <a:srgbClr val="C00000"/>
                </a:solidFill>
                <a:latin typeface="Arial" charset="0"/>
              </a:rPr>
            </a:b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 БНТУ, г. Минск»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786705-AC74-4801-B03C-BBE2DB73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4 корпус 2">
            <a:extLst>
              <a:ext uri="{FF2B5EF4-FFF2-40B4-BE49-F238E27FC236}">
                <a16:creationId xmlns="" xmlns:a16="http://schemas.microsoft.com/office/drawing/2014/main" id="{06CB27AD-16BF-43C4-BDDA-7BE1BF8D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523" y="3236781"/>
            <a:ext cx="3978077" cy="34168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1">
            <a:extLst>
              <a:ext uri="{FF2B5EF4-FFF2-40B4-BE49-F238E27FC236}">
                <a16:creationId xmlns="" xmlns:a16="http://schemas.microsoft.com/office/drawing/2014/main" id="{DFB76698-06F6-484D-B3EF-BAB6AE643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34" y="1401632"/>
            <a:ext cx="3054350" cy="1835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3">
            <a:extLst>
              <a:ext uri="{FF2B5EF4-FFF2-40B4-BE49-F238E27FC236}">
                <a16:creationId xmlns="" xmlns:a16="http://schemas.microsoft.com/office/drawing/2014/main" id="{AD827C32-8973-4A60-A323-0D9D588F1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75" y="2410399"/>
            <a:ext cx="2575443" cy="2093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3AB33FE-D890-4862-AD5E-8C710D2CC22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19324" y="4618634"/>
            <a:ext cx="2775487" cy="2061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6" descr="CIMG0220">
            <a:extLst>
              <a:ext uri="{FF2B5EF4-FFF2-40B4-BE49-F238E27FC236}">
                <a16:creationId xmlns="" xmlns:a16="http://schemas.microsoft.com/office/drawing/2014/main" id="{163BD176-6D69-48EC-974D-EE2A609C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4374863"/>
            <a:ext cx="2660847" cy="2305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7">
            <a:extLst>
              <a:ext uri="{FF2B5EF4-FFF2-40B4-BE49-F238E27FC236}">
                <a16:creationId xmlns="" xmlns:a16="http://schemas.microsoft.com/office/drawing/2014/main" id="{3686A875-74E8-41D6-8B7D-42DEE4435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2" y="5027655"/>
            <a:ext cx="2409665" cy="1652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17CAF720-C36A-4DE3-8DC6-69D4D873B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" y="887627"/>
            <a:ext cx="2322513" cy="1719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3182F5B-46E8-4D6D-A1A6-8E1B0549FABE}"/>
              </a:ext>
            </a:extLst>
          </p:cNvPr>
          <p:cNvSpPr/>
          <p:nvPr/>
        </p:nvSpPr>
        <p:spPr>
          <a:xfrm>
            <a:off x="7353300" y="1184935"/>
            <a:ext cx="46511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</a:rPr>
              <a:t>Специальности подготовки: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Управление подразделениями инженерных войск.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Эксплуатация и ремонт бронетанкового вооружения и техники.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Военная автомобильная техника.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Техническая эксплуатация зданий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сооружений.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Финансовое обеспечение и экономика боевой и хозяйственной деятельности войск.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t="21220" r="44979"/>
          <a:stretch/>
        </p:blipFill>
        <p:spPr bwMode="auto">
          <a:xfrm>
            <a:off x="5559766" y="1097369"/>
            <a:ext cx="1098817" cy="126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6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9655E5B7-07DB-4480-A33B-15B4F33DA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075A157-9234-49D3-A2D8-64B220E3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99" y="122238"/>
            <a:ext cx="11832064" cy="634456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Военный факультет в БГУИР, г. Минск»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2C7C992-B9DE-4727-8EA7-7D084F3C3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6A0540-B751-4CCB-878E-28DB14DD2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8" y="905990"/>
            <a:ext cx="3539902" cy="1991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2" descr="_MG_4374.JPG">
            <a:extLst>
              <a:ext uri="{FF2B5EF4-FFF2-40B4-BE49-F238E27FC236}">
                <a16:creationId xmlns="" xmlns:a16="http://schemas.microsoft.com/office/drawing/2014/main" id="{B9DEE27C-A02F-4A67-A829-945A65DE7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/>
          <a:stretch>
            <a:fillRect/>
          </a:stretch>
        </p:blipFill>
        <p:spPr bwMode="auto">
          <a:xfrm>
            <a:off x="8239838" y="1043903"/>
            <a:ext cx="3891907" cy="2723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5E95465-448F-48B7-A8A8-602C8BE9C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3" t="28440" r="16875" b="22114"/>
          <a:stretch/>
        </p:blipFill>
        <p:spPr>
          <a:xfrm>
            <a:off x="3985727" y="3394543"/>
            <a:ext cx="4223721" cy="2359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9F47ED2-132E-4BB6-BF1B-35B7098F33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06" y="4427212"/>
            <a:ext cx="4148939" cy="2342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F:\Идиология\Фото\4  курс\-ev-5I7fTQc.jpg">
            <a:extLst>
              <a:ext uri="{FF2B5EF4-FFF2-40B4-BE49-F238E27FC236}">
                <a16:creationId xmlns="" xmlns:a16="http://schemas.microsoft.com/office/drawing/2014/main" id="{67260DC4-F664-469E-8F61-0DA72B76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767296"/>
            <a:ext cx="4248436" cy="30527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43EEA61-6753-4D20-9166-28B5B4A1339A}"/>
              </a:ext>
            </a:extLst>
          </p:cNvPr>
          <p:cNvSpPr/>
          <p:nvPr/>
        </p:nvSpPr>
        <p:spPr>
          <a:xfrm>
            <a:off x="3612289" y="904939"/>
            <a:ext cx="46511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</a:rPr>
              <a:t>Направления </a:t>
            </a:r>
            <a:r>
              <a:rPr lang="ru-RU" b="1" dirty="0">
                <a:solidFill>
                  <a:srgbClr val="000066"/>
                </a:solidFill>
              </a:rPr>
              <a:t>подготовки: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Инфокоммуникационные технологии.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Радиотехника.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Вычислительные системы и сети специального назначения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Стандартизация, сертификация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 </a:t>
            </a:r>
            <a:r>
              <a:rPr lang="ru-RU" dirty="0"/>
              <a:t>контроль параметров.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Защита </a:t>
            </a:r>
            <a:r>
              <a:rPr lang="ru-RU" dirty="0" smtClean="0"/>
              <a:t>информации.</a:t>
            </a:r>
            <a:endParaRPr lang="ru-RU" dirty="0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90" y="5095985"/>
            <a:ext cx="1456993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86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39368861-3DEE-4E87-B1E9-9A19202F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7C71A8-15AF-42FA-8A05-850B4755B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7" y="122238"/>
            <a:ext cx="12073576" cy="1147417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Военно-медицинский институт </a:t>
            </a:r>
            <a:br>
              <a:rPr lang="ru-RU" sz="4000" b="1" dirty="0">
                <a:solidFill>
                  <a:srgbClr val="C00000"/>
                </a:solidFill>
                <a:latin typeface="Arial" charset="0"/>
              </a:rPr>
            </a:b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 БГМУ, г. Минск»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786705-AC74-4801-B03C-BBE2DB73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" y="982639"/>
            <a:ext cx="3680747" cy="2847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566" y="4571999"/>
            <a:ext cx="1818954" cy="210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4362059"/>
            <a:ext cx="3459174" cy="2424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168711"/>
            <a:ext cx="3829356" cy="2606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97" y="1287285"/>
            <a:ext cx="3026972" cy="2100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D:\Общая\ОБЩАЯ\ВМедФ в сайт\Для Бабчука2\IMG_71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30" y="1264955"/>
            <a:ext cx="2452200" cy="1776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624" y="1913205"/>
            <a:ext cx="3340585" cy="2448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3137631"/>
            <a:ext cx="2434276" cy="1825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4168711"/>
            <a:ext cx="3806825" cy="2606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23685" y="3397735"/>
            <a:ext cx="4656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«Военный Доктор»!</a:t>
            </a:r>
          </a:p>
        </p:txBody>
      </p:sp>
    </p:spTree>
    <p:extLst>
      <p:ext uri="{BB962C8B-B14F-4D97-AF65-F5344CB8AC3E}">
        <p14:creationId xmlns:p14="http://schemas.microsoft.com/office/powerpoint/2010/main" val="10094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39368861-3DEE-4E87-B1E9-9A19202F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7C71A8-15AF-42FA-8A05-850B4755B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7" y="122238"/>
            <a:ext cx="12073576" cy="634456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Военный факультет в БГАА, г. Минск»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786705-AC74-4801-B03C-BBE2DB73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9088" y="4154405"/>
            <a:ext cx="5184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Первым делом, первым делом – самолеты, ну а…..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93" y="2825163"/>
            <a:ext cx="1143739" cy="137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3182F5B-46E8-4D6D-A1A6-8E1B0549FABE}"/>
              </a:ext>
            </a:extLst>
          </p:cNvPr>
          <p:cNvSpPr/>
          <p:nvPr/>
        </p:nvSpPr>
        <p:spPr>
          <a:xfrm>
            <a:off x="3177060" y="793838"/>
            <a:ext cx="52461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</a:rPr>
              <a:t>Специальности подготовки: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Техническая эксплуатация беспилотных авиационных комплексов.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Технологическая эксплуатация беспилотных авиационных комплексов.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Техническая эксплуатация средств наземного обеспечения полетов.</a:t>
            </a:r>
          </a:p>
        </p:txBody>
      </p:sp>
      <p:pic>
        <p:nvPicPr>
          <p:cNvPr id="10" name="Рисунок 9" descr="D:\АГИТАЦИЯ\Флаер ВФ БГАА\IMG_85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984" y="846858"/>
            <a:ext cx="3397302" cy="2151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3125419"/>
            <a:ext cx="2947927" cy="1697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"/>
          <a:stretch/>
        </p:blipFill>
        <p:spPr>
          <a:xfrm>
            <a:off x="113325" y="1221191"/>
            <a:ext cx="2924753" cy="1904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7" y="4822532"/>
            <a:ext cx="2947927" cy="191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2" descr="C:\Users\pvs_\Desktop\Праличу\Фото п-ку Праличу\3lZ666666666666666666666lrP5nG_I.jpg">
            <a:extLst>
              <a:ext uri="{FF2B5EF4-FFF2-40B4-BE49-F238E27FC236}">
                <a16:creationId xmlns="" xmlns:a16="http://schemas.microsoft.com/office/drawing/2014/main" id="{2F4126FB-0B21-45C5-969C-17DC0E2D8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89" y="5116045"/>
            <a:ext cx="3311253" cy="15749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">
            <a:extLst>
              <a:ext uri="{FF2B5EF4-FFF2-40B4-BE49-F238E27FC236}">
                <a16:creationId xmlns="" xmlns:a16="http://schemas.microsoft.com/office/drawing/2014/main" id="{984E9D14-DF08-41D6-9C94-C36A396ACF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957" y="3361214"/>
            <a:ext cx="2014886" cy="1225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:\ДОКЛАДЫ (презентации)\ФОТО\ЦЦЦ\IMG_149100000000000000000000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3001"/>
          <a:stretch/>
        </p:blipFill>
        <p:spPr bwMode="auto">
          <a:xfrm>
            <a:off x="6773026" y="2792615"/>
            <a:ext cx="2110421" cy="1361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п-к Тишенков С Ю\Посещения\004. ДОКЛАД МО РБ март 2016\фото ВС и АО\SAM_079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14010" y="4848920"/>
            <a:ext cx="3059276" cy="1937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5" descr="C:\Users\pvs\Desktop\IMG_462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722" y="5243962"/>
            <a:ext cx="2067539" cy="1319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User\Desktop\фото соренвований\IMG_20230508_01145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098" y="2866107"/>
            <a:ext cx="1641324" cy="1329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5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39368861-3DEE-4E87-B1E9-9A19202F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7C71A8-15AF-42FA-8A05-850B4755B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7" y="122238"/>
            <a:ext cx="12073576" cy="1147417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Военно-транспортный факультет </a:t>
            </a:r>
            <a:br>
              <a:rPr lang="ru-RU" sz="4000" b="1" dirty="0">
                <a:solidFill>
                  <a:srgbClr val="C00000"/>
                </a:solidFill>
                <a:latin typeface="Arial" charset="0"/>
              </a:rPr>
            </a:b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 </a:t>
            </a:r>
            <a:r>
              <a:rPr lang="ru-RU" sz="4000" b="1" dirty="0" err="1">
                <a:solidFill>
                  <a:srgbClr val="C00000"/>
                </a:solidFill>
                <a:latin typeface="Arial" charset="0"/>
              </a:rPr>
              <a:t>БелГУТ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, г. Гомель»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786705-AC74-4801-B03C-BBE2DB73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14" b="64233" l="33049" r="90633">
                        <a14:foregroundMark x1="41119" y1="36420" x2="56083" y2="26278"/>
                        <a14:foregroundMark x1="41565" y1="34460" x2="45783" y2="24972"/>
                        <a14:foregroundMark x1="40633" y1="33153" x2="45296" y2="33807"/>
                        <a14:foregroundMark x1="50933" y1="31193" x2="50933" y2="31193"/>
                        <a14:foregroundMark x1="57015" y1="29205" x2="57015" y2="29205"/>
                        <a14:foregroundMark x1="57948" y1="34119" x2="57948" y2="34119"/>
                        <a14:foregroundMark x1="58881" y1="35455" x2="58881" y2="35455"/>
                        <a14:foregroundMark x1="54663" y1="33153" x2="54663" y2="331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55" t="15047" r="29673" b="52274"/>
          <a:stretch/>
        </p:blipFill>
        <p:spPr bwMode="auto">
          <a:xfrm>
            <a:off x="0" y="913692"/>
            <a:ext cx="1724186" cy="194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D:\Радкевич\Фотографии\общежит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87" y="2857499"/>
            <a:ext cx="3457650" cy="1993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 descr="D:\Радкевич\Фотографии\КД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8763" y="4850715"/>
            <a:ext cx="3273394" cy="1935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DD5CC7F-2A2C-4F66-8B06-1123FEE082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98" y="695946"/>
            <a:ext cx="2891065" cy="1837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D:\Радкевич\Фотографии\IMG-8c8d999a2e6572a21e2969dc350b4b81-V.jpg"/>
          <p:cNvPicPr>
            <a:picLocks noChangeAspect="1" noChangeArrowheads="1"/>
          </p:cNvPicPr>
          <p:nvPr/>
        </p:nvPicPr>
        <p:blipFill rotWithShape="1">
          <a:blip r:embed="rId8" cstate="print"/>
          <a:srcRect r="13662"/>
          <a:stretch/>
        </p:blipFill>
        <p:spPr bwMode="auto">
          <a:xfrm>
            <a:off x="7426325" y="2857499"/>
            <a:ext cx="4719638" cy="2263005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B1F1E6C-5838-4C93-BB7B-95AA2C82D0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87" y="1325308"/>
            <a:ext cx="3455511" cy="2197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3182F5B-46E8-4D6D-A1A6-8E1B0549FABE}"/>
              </a:ext>
            </a:extLst>
          </p:cNvPr>
          <p:cNvSpPr/>
          <p:nvPr/>
        </p:nvSpPr>
        <p:spPr>
          <a:xfrm>
            <a:off x="1662113" y="1269655"/>
            <a:ext cx="46511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</a:rPr>
              <a:t>Специальности подготовки: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Управление подразделениями транспортных войск.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Техническая эксплуатация автомобилей.</a:t>
            </a:r>
          </a:p>
        </p:txBody>
      </p:sp>
      <p:pic>
        <p:nvPicPr>
          <p:cNvPr id="12" name="Рисунок 2">
            <a:extLst>
              <a:ext uri="{FF2B5EF4-FFF2-40B4-BE49-F238E27FC236}">
                <a16:creationId xmlns="" xmlns:a16="http://schemas.microsoft.com/office/drawing/2014/main" id="{CDAFD061-E379-40A6-A996-DD262BE2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" y="4735772"/>
            <a:ext cx="3932227" cy="2000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rtyom\Desktop\Рисунок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47" y="5134493"/>
            <a:ext cx="3459109" cy="1601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rtyom\Desktop\Рисунок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481" y="3256999"/>
            <a:ext cx="3683085" cy="2003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0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39368861-3DEE-4E87-B1E9-9A19202F5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67C71A8-15AF-42FA-8A05-850B4755B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7" y="122238"/>
            <a:ext cx="12073576" cy="634456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Военный факультет в </a:t>
            </a:r>
            <a:r>
              <a:rPr lang="ru-RU" sz="4000" b="1" dirty="0" err="1">
                <a:solidFill>
                  <a:srgbClr val="C00000"/>
                </a:solidFill>
                <a:latin typeface="Arial" charset="0"/>
              </a:rPr>
              <a:t>ГрГУ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, г. Гродно»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786705-AC74-4801-B03C-BBE2DB737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3182F5B-46E8-4D6D-A1A6-8E1B0549FABE}"/>
              </a:ext>
            </a:extLst>
          </p:cNvPr>
          <p:cNvSpPr/>
          <p:nvPr/>
        </p:nvSpPr>
        <p:spPr>
          <a:xfrm>
            <a:off x="7494786" y="795813"/>
            <a:ext cx="46511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</a:rPr>
              <a:t>Специальности подготовки: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Физическая подготовка </a:t>
            </a:r>
            <a:r>
              <a:rPr lang="ru-RU" dirty="0" smtClean="0"/>
              <a:t>военнослужащих.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Тыловое обеспечение войск (продовольствием</a:t>
            </a:r>
            <a:r>
              <a:rPr lang="ru-RU" dirty="0" smtClean="0"/>
              <a:t>).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Тыловое обеспечение войск (вещевым имуществом</a:t>
            </a:r>
            <a:r>
              <a:rPr lang="ru-RU" dirty="0" smtClean="0"/>
              <a:t>).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Тыловое обеспечение войск (горюче-смазочными материалами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D85E320-033B-BB7D-E030-90E625A8B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4" t="307" r="17328" b="-307"/>
          <a:stretch/>
        </p:blipFill>
        <p:spPr>
          <a:xfrm>
            <a:off x="10066281" y="3422080"/>
            <a:ext cx="1951773" cy="1907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C2FB5C48-07FD-493E-89DD-7353B1FA8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57" t="7536" r="11045" b="-138"/>
          <a:stretch/>
        </p:blipFill>
        <p:spPr>
          <a:xfrm>
            <a:off x="7721794" y="4540930"/>
            <a:ext cx="2107147" cy="2067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AA252C3-46EA-08CE-D62E-E30420B967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6" y="1157540"/>
            <a:ext cx="7294490" cy="5156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3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72387" y="122238"/>
            <a:ext cx="12073576" cy="737048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«ВЫБОР СВОЕГО БУДУЩЕГО!»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t="4100" r="15201" b="38689"/>
          <a:stretch/>
        </p:blipFill>
        <p:spPr>
          <a:xfrm>
            <a:off x="195217" y="1139273"/>
            <a:ext cx="7956226" cy="5029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243248" y="972772"/>
            <a:ext cx="379407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Хочешь стать офицером?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</a:rPr>
              <a:t>Стань тем, кем хочешь! </a:t>
            </a:r>
          </a:p>
          <a:p>
            <a:pPr algn="ctr"/>
            <a:r>
              <a:rPr lang="ru-RU" sz="2000" b="1" dirty="0">
                <a:solidFill>
                  <a:srgbClr val="006600"/>
                </a:solidFill>
              </a:rPr>
              <a:t>Исполни свою мечту! </a:t>
            </a:r>
            <a:br>
              <a:rPr lang="ru-RU" sz="2000" b="1" dirty="0">
                <a:solidFill>
                  <a:srgbClr val="006600"/>
                </a:solidFill>
              </a:rPr>
            </a:br>
            <a:r>
              <a:rPr lang="ru-RU" sz="2000" b="1" dirty="0">
                <a:solidFill>
                  <a:srgbClr val="006600"/>
                </a:solidFill>
              </a:rPr>
              <a:t>Смотри с уверенностью </a:t>
            </a:r>
            <a:br>
              <a:rPr lang="ru-RU" sz="2000" b="1" dirty="0">
                <a:solidFill>
                  <a:srgbClr val="006600"/>
                </a:solidFill>
              </a:rPr>
            </a:br>
            <a:r>
              <a:rPr lang="ru-RU" sz="2000" b="1" dirty="0">
                <a:solidFill>
                  <a:srgbClr val="006600"/>
                </a:solidFill>
              </a:rPr>
              <a:t>в завтрашний день!</a:t>
            </a:r>
          </a:p>
          <a:p>
            <a:pPr algn="ctr"/>
            <a:endParaRPr lang="ru-RU" sz="2000" b="1" dirty="0">
              <a:solidFill>
                <a:srgbClr val="006600"/>
              </a:solidFill>
            </a:endParaRPr>
          </a:p>
          <a:p>
            <a:pPr algn="ctr"/>
            <a:endParaRPr lang="ru-RU" sz="2000" b="1" dirty="0">
              <a:solidFill>
                <a:srgbClr val="006600"/>
              </a:solidFill>
            </a:endParaRPr>
          </a:p>
          <a:p>
            <a:pPr algn="ctr"/>
            <a:endParaRPr lang="ru-RU" sz="2000" b="1" dirty="0">
              <a:solidFill>
                <a:srgbClr val="006600"/>
              </a:solidFill>
            </a:endParaRPr>
          </a:p>
          <a:p>
            <a:pPr algn="ctr"/>
            <a:endParaRPr lang="ru-RU" sz="2000" b="1" dirty="0">
              <a:solidFill>
                <a:srgbClr val="006600"/>
              </a:solidFill>
            </a:endParaRPr>
          </a:p>
          <a:p>
            <a:pPr algn="ctr"/>
            <a:endParaRPr lang="ru-RU" sz="2000" b="1" dirty="0">
              <a:solidFill>
                <a:srgbClr val="006600"/>
              </a:solidFill>
            </a:endParaRPr>
          </a:p>
          <a:p>
            <a:pPr algn="ctr"/>
            <a:endParaRPr lang="ru-RU" sz="2000" b="1" dirty="0">
              <a:solidFill>
                <a:srgbClr val="006600"/>
              </a:solidFill>
            </a:endParaRPr>
          </a:p>
          <a:p>
            <a:pPr algn="ctr"/>
            <a:endParaRPr lang="ru-RU" sz="2000" b="1" dirty="0">
              <a:solidFill>
                <a:srgbClr val="006600"/>
              </a:solidFill>
            </a:endParaRPr>
          </a:p>
          <a:p>
            <a:pPr algn="ctr"/>
            <a:endParaRPr lang="ru-RU" sz="3200" b="1" dirty="0">
              <a:solidFill>
                <a:srgbClr val="006600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Служба в армии не только почетна!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00" y="2819954"/>
            <a:ext cx="3589372" cy="2243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8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2387" y="122238"/>
            <a:ext cx="12073576" cy="1352601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Я БЫ В АРМИЮ ПОШЕЛ – ПУСТЬ </a:t>
            </a:r>
            <a:br>
              <a:rPr lang="ru-RU" sz="4000" b="1" dirty="0">
                <a:solidFill>
                  <a:srgbClr val="C00000"/>
                </a:solidFill>
                <a:latin typeface="Arial" charset="0"/>
              </a:rPr>
            </a:b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МЕНЯ НАУЧАТ!»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4453" t="28056" r="40156" b="35277"/>
          <a:stretch/>
        </p:blipFill>
        <p:spPr>
          <a:xfrm>
            <a:off x="3765342" y="1634391"/>
            <a:ext cx="4341296" cy="2530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3"/>
          <p:cNvPicPr>
            <a:picLocks noChangeAspect="1"/>
          </p:cNvPicPr>
          <p:nvPr/>
        </p:nvPicPr>
        <p:blipFill>
          <a:blip r:embed="rId4"/>
          <a:srcRect l="36226" t="28175" r="35472" b="26666"/>
          <a:stretch>
            <a:fillRect/>
          </a:stretch>
        </p:blipFill>
        <p:spPr bwMode="auto">
          <a:xfrm>
            <a:off x="286604" y="1157183"/>
            <a:ext cx="3242386" cy="291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4"/>
          <p:cNvPicPr>
            <a:picLocks noChangeAspect="1"/>
          </p:cNvPicPr>
          <p:nvPr/>
        </p:nvPicPr>
        <p:blipFill>
          <a:blip r:embed="rId5"/>
          <a:srcRect l="16557" t="28931" r="48207" b="34213"/>
          <a:stretch>
            <a:fillRect/>
          </a:stretch>
        </p:blipFill>
        <p:spPr bwMode="auto">
          <a:xfrm>
            <a:off x="8280445" y="1590236"/>
            <a:ext cx="377507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18364" y="4318325"/>
            <a:ext cx="3794077" cy="23083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</a:rPr>
              <a:t>Военные учебные заведения!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4012441" y="4472458"/>
            <a:ext cx="655092" cy="2000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940490" y="4318325"/>
            <a:ext cx="70149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Полное </a:t>
            </a:r>
            <a:r>
              <a:rPr lang="ru-RU" sz="2000" b="1" dirty="0">
                <a:solidFill>
                  <a:srgbClr val="000066"/>
                </a:solidFill>
              </a:rPr>
              <a:t>государственное обеспечение</a:t>
            </a:r>
            <a:r>
              <a:rPr lang="ru-RU" sz="2000" dirty="0"/>
              <a:t>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Социальные </a:t>
            </a:r>
            <a:r>
              <a:rPr lang="ru-RU" sz="2000" b="1" dirty="0">
                <a:solidFill>
                  <a:srgbClr val="000066"/>
                </a:solidFill>
              </a:rPr>
              <a:t>гарантии</a:t>
            </a:r>
            <a:r>
              <a:rPr lang="ru-RU" sz="2000" dirty="0"/>
              <a:t>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Самостоятельность!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Проживание в </a:t>
            </a:r>
            <a:r>
              <a:rPr lang="ru-RU" sz="2000" b="1" dirty="0">
                <a:solidFill>
                  <a:srgbClr val="000066"/>
                </a:solidFill>
              </a:rPr>
              <a:t>комфортных</a:t>
            </a:r>
            <a:r>
              <a:rPr lang="ru-RU" sz="2000" dirty="0"/>
              <a:t> условиях!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dirty="0"/>
              <a:t>Обеспечение формой одежды!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000" b="1" dirty="0">
                <a:solidFill>
                  <a:srgbClr val="000066"/>
                </a:solidFill>
              </a:rPr>
              <a:t>Стипендия</a:t>
            </a:r>
            <a:r>
              <a:rPr lang="ru-RU" sz="2000" dirty="0"/>
              <a:t> – порядка 700 рублей ежемесячно + материальная помощь (один раз в год 900 рублей)!</a:t>
            </a:r>
          </a:p>
        </p:txBody>
      </p:sp>
      <p:sp>
        <p:nvSpPr>
          <p:cNvPr id="17" name="Выноска-облако 16"/>
          <p:cNvSpPr/>
          <p:nvPr/>
        </p:nvSpPr>
        <p:spPr>
          <a:xfrm>
            <a:off x="10067900" y="4458960"/>
            <a:ext cx="1887539" cy="1022290"/>
          </a:xfrm>
          <a:prstGeom prst="cloudCallout">
            <a:avLst>
              <a:gd name="adj1" fmla="val -47586"/>
              <a:gd name="adj2" fmla="val 758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 в иных УВО?</a:t>
            </a:r>
          </a:p>
        </p:txBody>
      </p:sp>
    </p:spTree>
    <p:extLst>
      <p:ext uri="{BB962C8B-B14F-4D97-AF65-F5344CB8AC3E}">
        <p14:creationId xmlns:p14="http://schemas.microsoft.com/office/powerpoint/2010/main" val="23025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2387" y="122238"/>
            <a:ext cx="12073576" cy="737048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ЧЕТЫРЕ ГОДА И ТЫ ЛЕЙТЕНАНТ!»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89864" y="974623"/>
            <a:ext cx="77792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После получения образования </a:t>
            </a:r>
            <a:r>
              <a:rPr lang="ru-RU" sz="2400" b="1" dirty="0">
                <a:solidFill>
                  <a:srgbClr val="0000CC"/>
                </a:solidFill>
              </a:rPr>
              <a:t>ГАРАНТИРУЕТСЯ: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трудоустройство и присвоение первого офицерского звания «лейтенант»!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стабильное и достойное денежное довольствие!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медицинское обеспечение в соответствии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с </a:t>
            </a:r>
            <a:r>
              <a:rPr lang="ru-RU" sz="2400" dirty="0"/>
              <a:t>законодательством!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льготное кредитование при строительстве жилья!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полное вещевое обеспечение!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продовольственное обеспечение при проведении мероприятий боевой подготовки, лечении и иных случаях!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ежегодный отпуск от 30 до 45 суток!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/>
              <a:t>возможность дальнейшего </a:t>
            </a:r>
            <a:br>
              <a:rPr lang="ru-RU" sz="2400" dirty="0"/>
            </a:br>
            <a:r>
              <a:rPr lang="ru-RU" sz="2400" dirty="0"/>
              <a:t>получения образования ! 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6979" y="1214652"/>
            <a:ext cx="40082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66"/>
                </a:solidFill>
              </a:rPr>
              <a:t>От </a:t>
            </a:r>
            <a:r>
              <a:rPr lang="ru-RU" sz="2800" b="1" i="1" dirty="0">
                <a:solidFill>
                  <a:srgbClr val="000066"/>
                </a:solidFill>
              </a:rPr>
              <a:t>«лейтенанта» </a:t>
            </a:r>
            <a:br>
              <a:rPr lang="ru-RU" sz="2800" b="1" i="1" dirty="0">
                <a:solidFill>
                  <a:srgbClr val="000066"/>
                </a:solidFill>
              </a:rPr>
            </a:br>
            <a:r>
              <a:rPr lang="ru-RU" sz="2800" b="1" dirty="0">
                <a:solidFill>
                  <a:srgbClr val="000066"/>
                </a:solidFill>
              </a:rPr>
              <a:t>до </a:t>
            </a:r>
            <a:r>
              <a:rPr lang="ru-RU" sz="2800" b="1" i="1" dirty="0">
                <a:solidFill>
                  <a:srgbClr val="000066"/>
                </a:solidFill>
              </a:rPr>
              <a:t>«капитана» </a:t>
            </a:r>
            <a:br>
              <a:rPr lang="ru-RU" sz="2800" b="1" i="1" dirty="0">
                <a:solidFill>
                  <a:srgbClr val="000066"/>
                </a:solidFill>
              </a:rPr>
            </a:br>
            <a:r>
              <a:rPr lang="ru-RU" sz="2800" b="1" dirty="0">
                <a:solidFill>
                  <a:srgbClr val="000066"/>
                </a:solidFill>
              </a:rPr>
              <a:t>всего 5 лет!</a:t>
            </a:r>
          </a:p>
          <a:p>
            <a:pPr algn="ctr"/>
            <a:endParaRPr lang="ru-RU" sz="2800" b="1" dirty="0">
              <a:solidFill>
                <a:srgbClr val="C00000"/>
              </a:solidFill>
            </a:endParaRPr>
          </a:p>
          <a:p>
            <a:pPr algn="ctr"/>
            <a:r>
              <a:rPr lang="ru-RU" sz="2800" b="1" dirty="0">
                <a:solidFill>
                  <a:srgbClr val="006600"/>
                </a:solidFill>
              </a:rPr>
              <a:t>Денежное довольствие офицера </a:t>
            </a:r>
          </a:p>
          <a:p>
            <a:pPr algn="ctr"/>
            <a:r>
              <a:rPr lang="ru-RU" sz="2800" b="1" dirty="0" smtClean="0">
                <a:solidFill>
                  <a:srgbClr val="006600"/>
                </a:solidFill>
              </a:rPr>
              <a:t>превышает </a:t>
            </a:r>
            <a:r>
              <a:rPr lang="ru-RU" sz="2800" b="1" dirty="0">
                <a:solidFill>
                  <a:srgbClr val="006600"/>
                </a:solidFill>
              </a:rPr>
              <a:t>среднюю заработную плату практически во всех районах страны!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61" y="5254388"/>
            <a:ext cx="2102227" cy="1388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195348" y="2498374"/>
            <a:ext cx="919879" cy="940305"/>
            <a:chOff x="564014" y="1424"/>
            <a:chExt cx="919879" cy="940305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564014" y="1424"/>
              <a:ext cx="919879" cy="940305"/>
            </a:xfrm>
            <a:prstGeom prst="roundRect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608919" y="46329"/>
              <a:ext cx="830069" cy="8504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9070" tIns="89535" rIns="179070" bIns="89535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700" b="1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269985" y="2543279"/>
            <a:ext cx="919879" cy="956920"/>
            <a:chOff x="564014" y="23"/>
            <a:chExt cx="919879" cy="95692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64014" y="23"/>
              <a:ext cx="919879" cy="956920"/>
            </a:xfrm>
            <a:prstGeom prst="roundRect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608919" y="44928"/>
              <a:ext cx="830069" cy="8671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2880" tIns="91440" rIns="182880" bIns="9144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4800" b="1" kern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604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4"/>
          <p:cNvPicPr>
            <a:picLocks noChangeAspect="1"/>
          </p:cNvPicPr>
          <p:nvPr/>
        </p:nvPicPr>
        <p:blipFill>
          <a:blip r:embed="rId2"/>
          <a:srcRect l="16557" t="28931" r="48207" b="34213"/>
          <a:stretch>
            <a:fillRect/>
          </a:stretch>
        </p:blipFill>
        <p:spPr bwMode="auto">
          <a:xfrm>
            <a:off x="8238996" y="5915139"/>
            <a:ext cx="1069072" cy="62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2387" y="122238"/>
            <a:ext cx="12073576" cy="737048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ПОЛУЧИ ОБРАЗОВАНИЕ У НАС!»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1AAB894-071F-4EDA-ABF2-256675104C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0" y="859286"/>
            <a:ext cx="5853125" cy="3295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153118" y="3178459"/>
            <a:ext cx="1038882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/>
              <a:t>ВМИ </a:t>
            </a:r>
          </a:p>
          <a:p>
            <a:pPr>
              <a:lnSpc>
                <a:spcPts val="1700"/>
              </a:lnSpc>
            </a:pPr>
            <a:r>
              <a:rPr lang="ru-RU" b="1" dirty="0"/>
              <a:t>в БГМУ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050" y="4154452"/>
            <a:ext cx="584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Военная академия Республики Беларусь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95671" y="2386743"/>
            <a:ext cx="2659849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/>
              <a:t>Военный факультет </a:t>
            </a:r>
            <a:endParaRPr lang="en-US" b="1" dirty="0"/>
          </a:p>
          <a:p>
            <a:pPr algn="ctr">
              <a:lnSpc>
                <a:spcPts val="1700"/>
              </a:lnSpc>
            </a:pPr>
            <a:r>
              <a:rPr lang="ru-RU" b="1" dirty="0"/>
              <a:t>в БГУ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09462" y="6113926"/>
            <a:ext cx="2603821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/>
              <a:t>Военный факультет в БГУИР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10873" y="2802362"/>
            <a:ext cx="2363247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/>
              <a:t>Военно-технический факультет в БНТУ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43384" y="4547902"/>
            <a:ext cx="2659849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/>
              <a:t>Военно-транспортный факультет в </a:t>
            </a:r>
            <a:r>
              <a:rPr lang="ru-RU" b="1" dirty="0" err="1"/>
              <a:t>БелГУТ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84731" y="6288261"/>
            <a:ext cx="2446907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 smtClean="0"/>
              <a:t>Военный </a:t>
            </a:r>
            <a:r>
              <a:rPr lang="ru-RU" b="1" dirty="0"/>
              <a:t>факультет в БГАА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8116" y="5557402"/>
            <a:ext cx="233387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 smtClean="0"/>
              <a:t>Военный </a:t>
            </a:r>
            <a:r>
              <a:rPr lang="ru-RU" b="1" dirty="0"/>
              <a:t>факультет в ГрГУ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79395" y="6235885"/>
            <a:ext cx="303036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b="1" dirty="0"/>
              <a:t>Учебные заведения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/>
              <a:t>Российской Федерации</a:t>
            </a:r>
          </a:p>
        </p:txBody>
      </p:sp>
      <p:pic>
        <p:nvPicPr>
          <p:cNvPr id="17" name="Рисунок 16" descr="https://bestbelarus.by/upload/iblock/a85/a854250cb8002601b4c0d738665e1f07.jpg">
            <a:extLst>
              <a:ext uri="{FF2B5EF4-FFF2-40B4-BE49-F238E27FC236}">
                <a16:creationId xmlns="" xmlns:a16="http://schemas.microsoft.com/office/drawing/2014/main" id="{7D179466-3EB3-403D-97F3-A71E8C98D7D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550" y="859286"/>
            <a:ext cx="2226633" cy="1490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1" descr="старые фото бнту 3">
            <a:extLst>
              <a:ext uri="{FF2B5EF4-FFF2-40B4-BE49-F238E27FC236}">
                <a16:creationId xmlns="" xmlns:a16="http://schemas.microsoft.com/office/drawing/2014/main" id="{98DC26F9-6311-444E-B9A2-E2374D9A0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242" y="1181610"/>
            <a:ext cx="2333878" cy="1578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2FED3658-8C1E-4D47-8A52-4F25CBA89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7" y="4640370"/>
            <a:ext cx="2304270" cy="1595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F:\Идиология\Фото\4  курс\-ev-5I7fTQc.jpg">
            <a:extLst>
              <a:ext uri="{FF2B5EF4-FFF2-40B4-BE49-F238E27FC236}">
                <a16:creationId xmlns="" xmlns:a16="http://schemas.microsoft.com/office/drawing/2014/main" id="{D3E2C434-15E0-4BC4-A271-6DDADB28D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6"/>
          <a:stretch/>
        </p:blipFill>
        <p:spPr bwMode="auto">
          <a:xfrm>
            <a:off x="3169394" y="4523784"/>
            <a:ext cx="2543889" cy="15841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69B9CFC-9B70-4971-8FDB-D29AF9FE61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41" y="3868032"/>
            <a:ext cx="2333878" cy="1649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DBEF6A35-E778-4D70-8A43-C4BE797C14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600" t="31067" r="17125" b="19867"/>
          <a:stretch/>
        </p:blipFill>
        <p:spPr>
          <a:xfrm>
            <a:off x="9454594" y="5291265"/>
            <a:ext cx="2437430" cy="1351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Рисунок 3">
            <a:extLst>
              <a:ext uri="{FF2B5EF4-FFF2-40B4-BE49-F238E27FC236}">
                <a16:creationId xmlns="" xmlns:a16="http://schemas.microsoft.com/office/drawing/2014/main" id="{4FAC1942-9101-4A21-B31C-27F3748D03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103" y="2951560"/>
            <a:ext cx="2178982" cy="1452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09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1AAB894-071F-4EDA-ABF2-256675104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29" y="1596810"/>
            <a:ext cx="3822292" cy="2151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387" y="122238"/>
            <a:ext cx="12073576" cy="1147417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Военная академия</a:t>
            </a:r>
          </a:p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Республики Беларусь»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2386" y="1806293"/>
            <a:ext cx="3976243" cy="6248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ОБЩЕВОЙСКОВОЙ ФАКУЛЬТЕТ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1" y="1806293"/>
            <a:ext cx="1801372" cy="18013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65" y="4521165"/>
            <a:ext cx="2880000" cy="191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0" descr="D:\Фото\1NRF6399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151" y="3198084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8020321" y="3119293"/>
            <a:ext cx="3967220" cy="1140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 defTabSz="914400" eaLnBrk="1" latinLnBrk="0" hangingPunct="1">
              <a:lnSpc>
                <a:spcPct val="90000"/>
              </a:lnSpc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+mj-cs"/>
              </a:defRPr>
            </a:lvl1pPr>
          </a:lstStyle>
          <a:p>
            <a:r>
              <a:rPr lang="ru-RU" dirty="0"/>
              <a:t>ФАКУЛЬТЕТ СВЯЗИ </a:t>
            </a:r>
            <a:br>
              <a:rPr lang="ru-RU" dirty="0"/>
            </a:br>
            <a:r>
              <a:rPr lang="ru-RU" dirty="0"/>
              <a:t>И АСУ</a:t>
            </a:r>
          </a:p>
        </p:txBody>
      </p:sp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347" y="1357140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347" y="3871700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628" y="3871700"/>
            <a:ext cx="1801372" cy="18013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71" y="3689552"/>
            <a:ext cx="1801372" cy="18013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5219" y="5158854"/>
            <a:ext cx="2189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Мотострелки</a:t>
            </a:r>
          </a:p>
          <a:p>
            <a:pPr algn="ctr"/>
            <a:r>
              <a:rPr lang="ru-RU" sz="2000" dirty="0"/>
              <a:t>Танкисты</a:t>
            </a:r>
          </a:p>
          <a:p>
            <a:pPr algn="ctr"/>
            <a:r>
              <a:rPr lang="ru-RU" sz="2000" dirty="0"/>
              <a:t>Идеологи </a:t>
            </a:r>
          </a:p>
          <a:p>
            <a:pPr algn="ctr"/>
            <a:r>
              <a:rPr lang="ru-RU" sz="2000" dirty="0"/>
              <a:t>Психологи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53729" y="5704772"/>
            <a:ext cx="6602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/>
              <a:t>Связисты, специалисты по защите информации, специалисты систем управления специального назначения</a:t>
            </a:r>
          </a:p>
        </p:txBody>
      </p:sp>
    </p:spTree>
    <p:extLst>
      <p:ext uri="{BB962C8B-B14F-4D97-AF65-F5344CB8AC3E}">
        <p14:creationId xmlns:p14="http://schemas.microsoft.com/office/powerpoint/2010/main" val="623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1AAB894-071F-4EDA-ABF2-256675104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029" y="1596810"/>
            <a:ext cx="3822292" cy="2151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387" y="122238"/>
            <a:ext cx="12073576" cy="1147417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Военная академия</a:t>
            </a:r>
          </a:p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Республики Беларусь»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90" y="1628869"/>
            <a:ext cx="4171459" cy="6248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ФАКУЛЬТЕТ 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ПРОТИВОВОЗДУШНОЙ ОБОРОНЫ 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  <a:ea typeface="Batang" panose="02030600000101010101" pitchFamily="18" charset="-127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8020321" y="3119293"/>
            <a:ext cx="3967220" cy="11405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r" defTabSz="914400" eaLnBrk="1" latinLnBrk="0" hangingPunct="1">
              <a:lnSpc>
                <a:spcPct val="90000"/>
              </a:lnSpc>
              <a:buNone/>
              <a:defRPr sz="240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+mj-cs"/>
              </a:defRPr>
            </a:lvl1pPr>
          </a:lstStyle>
          <a:p>
            <a:r>
              <a:rPr lang="ru-RU" dirty="0"/>
              <a:t>ФАКУЛЬТЕТ ВОЕННОЙ РАЗВЕДКИ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049" y="4846447"/>
            <a:ext cx="1948251" cy="194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26" y="1269655"/>
            <a:ext cx="2760956" cy="276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8916" y="-49082"/>
            <a:ext cx="1801372" cy="1801372"/>
          </a:xfrm>
          <a:prstGeom prst="rect">
            <a:avLst/>
          </a:prstGeom>
        </p:spPr>
      </p:pic>
      <p:pic>
        <p:nvPicPr>
          <p:cNvPr id="23" name="Рисунок 22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368" y="1375712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5"/>
          <a:stretch/>
        </p:blipFill>
        <p:spPr>
          <a:xfrm>
            <a:off x="9100691" y="4835691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49" y="3991022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9"/>
          <a:stretch/>
        </p:blipFill>
        <p:spPr>
          <a:xfrm>
            <a:off x="222113" y="4891022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5235366" y="4382690"/>
            <a:ext cx="362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/>
              <a:t>Разведчики, десантники, специалисты РЭБ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3771" y="3119293"/>
            <a:ext cx="3622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/>
              <a:t>Инженеры радиолокации, специалисты ПВО</a:t>
            </a:r>
          </a:p>
        </p:txBody>
      </p:sp>
    </p:spTree>
    <p:extLst>
      <p:ext uri="{BB962C8B-B14F-4D97-AF65-F5344CB8AC3E}">
        <p14:creationId xmlns:p14="http://schemas.microsoft.com/office/powerpoint/2010/main" val="20703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Аэродромная практика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4145" y="4889810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1AAB894-071F-4EDA-ABF2-256675104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5" y="1273174"/>
            <a:ext cx="3822292" cy="2151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2387" y="122238"/>
            <a:ext cx="12073576" cy="1147417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Военная академия</a:t>
            </a:r>
          </a:p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Республики Беларусь»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9683" y="3579944"/>
            <a:ext cx="4171459" cy="6248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АВИАЦИОННЫЙ ФАКУЛЬТЕТ</a:t>
            </a: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</a:rPr>
              <a:t> 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  <a:ea typeface="Batang" panose="02030600000101010101" pitchFamily="18" charset="-127"/>
            </a:endParaRPr>
          </a:p>
        </p:txBody>
      </p:sp>
      <p:pic>
        <p:nvPicPr>
          <p:cNvPr id="17" name="Рисунок 16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5" y="4204784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84" y="3511704"/>
            <a:ext cx="2112885" cy="21128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39276" y="123650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+mj-cs"/>
              </a:rPr>
              <a:t>ФАКУЛЬТЕТ</a:t>
            </a:r>
            <a:br>
              <a:rPr lang="ru-RU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+mj-cs"/>
              </a:rPr>
            </a:br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+mj-cs"/>
              </a:rPr>
              <a:t>ВНУТРЕННИХ ВОЙСК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913485" y="35803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+mj-cs"/>
              </a:rPr>
              <a:t>ФАКУЛЬТЕТ</a:t>
            </a:r>
            <a:br>
              <a:rPr lang="ru-RU" sz="24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+mj-cs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РАКЕТНЫХ ВОЙСК</a:t>
            </a:r>
            <a:br>
              <a:rPr lang="ru-RU" sz="2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И АРТИЛЛЕРИИ И РАВ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  <a:ea typeface="Batang" panose="02030600000101010101" pitchFamily="18" charset="-127"/>
              <a:cs typeface="+mj-cs"/>
            </a:endParaRPr>
          </a:p>
        </p:txBody>
      </p:sp>
      <p:pic>
        <p:nvPicPr>
          <p:cNvPr id="30" name="Picture 2" descr="D:\Лаврик\Новый факультет (документы)\Фото ф-та\Полигон 2014\КОПИРАЙТ\P4231216.JPG"/>
          <p:cNvPicPr preferRelativeResize="0">
            <a:picLocks noChangeArrowheads="1"/>
          </p:cNvPicPr>
          <p:nvPr/>
        </p:nvPicPr>
        <p:blipFill rotWithShape="1">
          <a:blip r:embed="rId7" cstate="print"/>
          <a:srcRect l="4123" t="19520"/>
          <a:stretch/>
        </p:blipFill>
        <p:spPr bwMode="auto">
          <a:xfrm>
            <a:off x="5208489" y="4889810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85" y="4864226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65" y="4727782"/>
            <a:ext cx="1801372" cy="18013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89" y="2679258"/>
            <a:ext cx="1801372" cy="18013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6D33DEAD-702B-4AB9-87F4-1A895C1BF99C}"/>
              </a:ext>
            </a:extLst>
          </p:cNvPr>
          <p:cNvPicPr preferRelativeResize="0"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175" y="1167502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2" descr="G:\IMGP75691.JPG"/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45" y="2149390"/>
            <a:ext cx="2880000" cy="18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68A12BD6-7C17-B8ED-C6CA-74D3215C4F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5276" y="156653"/>
            <a:ext cx="1644813" cy="88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9213" y="63500"/>
            <a:ext cx="12096750" cy="67230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0403" tIns="60160" rIns="120403" bIns="60160" anchor="ctr"/>
          <a:lstStyle/>
          <a:p>
            <a:pPr defTabSz="898525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2387" y="122238"/>
            <a:ext cx="12073576" cy="634456"/>
          </a:xfrm>
          <a:prstGeom prst="rect">
            <a:avLst/>
          </a:prstGeom>
          <a:noFill/>
          <a:ln>
            <a:noFill/>
          </a:ln>
        </p:spPr>
        <p:txBody>
          <a:bodyPr wrap="square" lIns="120403" tIns="60160" rIns="120403" bIns="6016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>«</a:t>
            </a:r>
            <a:r>
              <a:rPr lang="ru-RU" sz="4000" b="1" dirty="0">
                <a:solidFill>
                  <a:srgbClr val="C00000"/>
                </a:solidFill>
                <a:latin typeface="Arial" charset="0"/>
              </a:rPr>
              <a:t>Военный факультет в БГУ, г. Минск»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77788"/>
            <a:ext cx="160337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6" t="12827" r="1380" b="4676"/>
          <a:stretch/>
        </p:blipFill>
        <p:spPr>
          <a:xfrm>
            <a:off x="7219665" y="879685"/>
            <a:ext cx="4667536" cy="5657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t="33433" r="47836" b="3085"/>
          <a:stretch/>
        </p:blipFill>
        <p:spPr>
          <a:xfrm>
            <a:off x="240285" y="3264690"/>
            <a:ext cx="4844955" cy="33817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5693" y="840499"/>
            <a:ext cx="68271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srgbClr val="000066"/>
                </a:solidFill>
              </a:rPr>
              <a:t>Специальности подготовки: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 smtClean="0"/>
              <a:t>Геоинформационные </a:t>
            </a:r>
            <a:r>
              <a:rPr lang="ru-RU" dirty="0"/>
              <a:t>системы.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Радиационная, химическая и биологическая защита.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Юрисконсультская работа.</a:t>
            </a:r>
          </a:p>
          <a:p>
            <a:pPr marL="285750" lvl="0" indent="-285750">
              <a:buFont typeface="Wingdings" pitchFamily="2" charset="2"/>
              <a:buChar char="ü"/>
            </a:pPr>
            <a:r>
              <a:rPr lang="ru-RU" dirty="0"/>
              <a:t>Международные отношения.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12827" r="81530" b="3084"/>
          <a:stretch/>
        </p:blipFill>
        <p:spPr>
          <a:xfrm>
            <a:off x="5517922" y="2171431"/>
            <a:ext cx="1383692" cy="4176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F:\Шевроны\1. ВФ в БГУ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15" y="1809995"/>
            <a:ext cx="1182121" cy="141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2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</TotalTime>
  <Words>401</Words>
  <Application>Microsoft Office PowerPoint</Application>
  <PresentationFormat>Произвольный</PresentationFormat>
  <Paragraphs>109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ПАВЛЮЩИК</cp:lastModifiedBy>
  <cp:revision>167</cp:revision>
  <cp:lastPrinted>2011-01-09T15:31:57Z</cp:lastPrinted>
  <dcterms:created xsi:type="dcterms:W3CDTF">2023-10-20T19:19:37Z</dcterms:created>
  <dcterms:modified xsi:type="dcterms:W3CDTF">2011-01-09T18:18:24Z</dcterms:modified>
</cp:coreProperties>
</file>